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70" r:id="rId6"/>
  </p:sldMasterIdLst>
  <p:notesMasterIdLst>
    <p:notesMasterId r:id="rId24"/>
  </p:notesMasterIdLst>
  <p:sldIdLst>
    <p:sldId id="256" r:id="rId7"/>
    <p:sldId id="445" r:id="rId8"/>
    <p:sldId id="432" r:id="rId9"/>
    <p:sldId id="415" r:id="rId10"/>
    <p:sldId id="401" r:id="rId11"/>
    <p:sldId id="402" r:id="rId12"/>
    <p:sldId id="403" r:id="rId13"/>
    <p:sldId id="429" r:id="rId14"/>
    <p:sldId id="431" r:id="rId15"/>
    <p:sldId id="441" r:id="rId16"/>
    <p:sldId id="442" r:id="rId17"/>
    <p:sldId id="443" r:id="rId18"/>
    <p:sldId id="426" r:id="rId19"/>
    <p:sldId id="425" r:id="rId20"/>
    <p:sldId id="420" r:id="rId21"/>
    <p:sldId id="423" r:id="rId22"/>
    <p:sldId id="43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A50712-52F3-FCEC-3FB8-09CE2604B42E}" name="Mike Brannan" initials="MB" userId="S::Mike.Brannan@lbbd.gov.uk::014d6172-d400-47b7-869b-46cd4d5a70c4" providerId="AD"/>
  <p188:author id="{90D56752-394C-0374-B426-D6F63329A5AD}" name="Neha Shah" initials="NS" userId="S::Neha.Shah@lbbd.gov.uk::f5f4b01b-e01f-4dea-a248-3e8ebc39ce98" providerId="AD"/>
  <p188:author id="{6FBBFF94-AAC5-439F-36C6-03700634C1D5}" name="Joanne Starkie" initials="JS" userId="S::Joanne.Starkie@lbbd.gov.uk::31d93abb-e512-4c9c-9c2a-e75d9f8e43c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311"/>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3" autoAdjust="0"/>
    <p:restoredTop sz="93447" autoAdjust="0"/>
  </p:normalViewPr>
  <p:slideViewPr>
    <p:cSldViewPr snapToGrid="0">
      <p:cViewPr varScale="1">
        <p:scale>
          <a:sx n="60" d="100"/>
          <a:sy n="60" d="100"/>
        </p:scale>
        <p:origin x="1020"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e Starkie" userId="31d93abb-e512-4c9c-9c2a-e75d9f8e43c2" providerId="ADAL" clId="{6FA0AA0C-DA47-4321-9229-8C90946B0378}"/>
    <pc:docChg chg="custSel modSld">
      <pc:chgData name="Joanne Starkie" userId="31d93abb-e512-4c9c-9c2a-e75d9f8e43c2" providerId="ADAL" clId="{6FA0AA0C-DA47-4321-9229-8C90946B0378}" dt="2024-05-13T14:35:21.440" v="49" actId="20577"/>
      <pc:docMkLst>
        <pc:docMk/>
      </pc:docMkLst>
      <pc:sldChg chg="modSp mod">
        <pc:chgData name="Joanne Starkie" userId="31d93abb-e512-4c9c-9c2a-e75d9f8e43c2" providerId="ADAL" clId="{6FA0AA0C-DA47-4321-9229-8C90946B0378}" dt="2024-05-13T14:35:21.440" v="49" actId="20577"/>
        <pc:sldMkLst>
          <pc:docMk/>
          <pc:sldMk cId="608787283" sldId="256"/>
        </pc:sldMkLst>
        <pc:spChg chg="mod">
          <ac:chgData name="Joanne Starkie" userId="31d93abb-e512-4c9c-9c2a-e75d9f8e43c2" providerId="ADAL" clId="{6FA0AA0C-DA47-4321-9229-8C90946B0378}" dt="2024-05-13T14:35:21.440" v="49" actId="20577"/>
          <ac:spMkLst>
            <pc:docMk/>
            <pc:sldMk cId="608787283" sldId="256"/>
            <ac:spMk id="5" creationId="{74F40326-92C6-4405-8EFC-5346093C83B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731F0D-E26E-41F0-9E20-BC397EC9F13C}"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GB"/>
        </a:p>
      </dgm:t>
    </dgm:pt>
    <dgm:pt modelId="{B8BF4177-B335-4816-BEC1-7B26168A7E09}">
      <dgm:prSet phldrT="[Text]" custT="1"/>
      <dgm:spPr>
        <a:ln>
          <a:solidFill>
            <a:srgbClr val="E30311"/>
          </a:solidFill>
        </a:ln>
      </dgm:spPr>
      <dgm:t>
        <a:bodyPr/>
        <a:lstStyle/>
        <a:p>
          <a:r>
            <a:rPr lang="en-GB" sz="1600" b="1" dirty="0"/>
            <a:t>Technology</a:t>
          </a:r>
        </a:p>
        <a:p>
          <a:r>
            <a:rPr lang="en-GB" sz="1200" dirty="0">
              <a:solidFill>
                <a:schemeClr val="tx1"/>
              </a:solidFill>
            </a:rPr>
            <a:t>Utilise tech in its broadest sense to build evidence, take targeted action, and enable residents to use care and other technology to stay well. </a:t>
          </a:r>
        </a:p>
      </dgm:t>
    </dgm:pt>
    <dgm:pt modelId="{B2B66F31-5180-4804-A892-90C5919A7CE9}" type="parTrans" cxnId="{EE6A0815-309A-454C-83F6-E905FC4A5C87}">
      <dgm:prSet/>
      <dgm:spPr/>
      <dgm:t>
        <a:bodyPr/>
        <a:lstStyle/>
        <a:p>
          <a:endParaRPr lang="en-GB"/>
        </a:p>
      </dgm:t>
    </dgm:pt>
    <dgm:pt modelId="{30C069CC-3307-4342-BEDE-14062AF9FF19}" type="sibTrans" cxnId="{EE6A0815-309A-454C-83F6-E905FC4A5C87}">
      <dgm:prSet/>
      <dgm:spPr/>
      <dgm:t>
        <a:bodyPr/>
        <a:lstStyle/>
        <a:p>
          <a:endParaRPr lang="en-GB"/>
        </a:p>
      </dgm:t>
    </dgm:pt>
    <dgm:pt modelId="{C6451669-8AB6-4FE7-9DEF-EA07D24F739F}">
      <dgm:prSet phldrT="[Text]" custT="1"/>
      <dgm:spPr>
        <a:ln>
          <a:solidFill>
            <a:srgbClr val="E30311"/>
          </a:solidFill>
        </a:ln>
      </dgm:spPr>
      <dgm:t>
        <a:bodyPr/>
        <a:lstStyle/>
        <a:p>
          <a:r>
            <a:rPr lang="en-GB" sz="1600" b="1" dirty="0"/>
            <a:t>Culture change</a:t>
          </a:r>
        </a:p>
        <a:p>
          <a:r>
            <a:rPr lang="en-GB" sz="1200" dirty="0">
              <a:solidFill>
                <a:schemeClr val="tx1"/>
              </a:solidFill>
            </a:rPr>
            <a:t>Build a prevention-focused culture, where prevention is embedded in conversations and in policy</a:t>
          </a:r>
          <a:r>
            <a:rPr lang="en-GB" sz="1300" dirty="0">
              <a:solidFill>
                <a:schemeClr val="tx1"/>
              </a:solidFill>
            </a:rPr>
            <a:t>.</a:t>
          </a:r>
        </a:p>
      </dgm:t>
    </dgm:pt>
    <dgm:pt modelId="{8EED9FF2-1341-45EF-9C2B-A0C91F267B96}" type="parTrans" cxnId="{D8746D7A-4423-430D-957B-6C09BB319B9C}">
      <dgm:prSet/>
      <dgm:spPr/>
      <dgm:t>
        <a:bodyPr/>
        <a:lstStyle/>
        <a:p>
          <a:endParaRPr lang="en-GB"/>
        </a:p>
      </dgm:t>
    </dgm:pt>
    <dgm:pt modelId="{01B69E42-5905-4796-B75F-4CCA8638C213}" type="sibTrans" cxnId="{D8746D7A-4423-430D-957B-6C09BB319B9C}">
      <dgm:prSet/>
      <dgm:spPr/>
      <dgm:t>
        <a:bodyPr/>
        <a:lstStyle/>
        <a:p>
          <a:endParaRPr lang="en-GB"/>
        </a:p>
      </dgm:t>
    </dgm:pt>
    <dgm:pt modelId="{AFE572A2-47F8-461F-B685-992425579370}">
      <dgm:prSet phldrT="[Text]" custT="1"/>
      <dgm:spPr>
        <a:ln>
          <a:solidFill>
            <a:srgbClr val="E30311"/>
          </a:solidFill>
        </a:ln>
      </dgm:spPr>
      <dgm:t>
        <a:bodyPr/>
        <a:lstStyle/>
        <a:p>
          <a:r>
            <a:rPr lang="en-GB" sz="1600" b="1" dirty="0"/>
            <a:t>Early help</a:t>
          </a:r>
        </a:p>
        <a:p>
          <a:r>
            <a:rPr lang="en-GB" sz="1200" dirty="0">
              <a:solidFill>
                <a:schemeClr val="tx1"/>
              </a:solidFill>
            </a:rPr>
            <a:t>Articulate a clear, accessible offer of support with and for people who are just below the eligibility threshold for adult social care.</a:t>
          </a:r>
        </a:p>
      </dgm:t>
    </dgm:pt>
    <dgm:pt modelId="{1919C70B-AC9D-465F-8C9D-98475FB92C19}" type="parTrans" cxnId="{BDB8E397-DF04-405B-948C-CECAB4C536FB}">
      <dgm:prSet/>
      <dgm:spPr/>
      <dgm:t>
        <a:bodyPr/>
        <a:lstStyle/>
        <a:p>
          <a:endParaRPr lang="en-GB"/>
        </a:p>
      </dgm:t>
    </dgm:pt>
    <dgm:pt modelId="{0B5581C5-32C1-4A54-A818-EA9324285525}" type="sibTrans" cxnId="{BDB8E397-DF04-405B-948C-CECAB4C536FB}">
      <dgm:prSet/>
      <dgm:spPr/>
      <dgm:t>
        <a:bodyPr/>
        <a:lstStyle/>
        <a:p>
          <a:endParaRPr lang="en-GB"/>
        </a:p>
      </dgm:t>
    </dgm:pt>
    <dgm:pt modelId="{37E0F104-7290-4587-9F55-A7003AF5835D}">
      <dgm:prSet phldrT="[Text]" custT="1"/>
      <dgm:spPr>
        <a:ln>
          <a:solidFill>
            <a:srgbClr val="E30311"/>
          </a:solidFill>
        </a:ln>
      </dgm:spPr>
      <dgm:t>
        <a:bodyPr/>
        <a:lstStyle/>
        <a:p>
          <a:r>
            <a:rPr lang="en-GB" sz="1600" b="1" dirty="0"/>
            <a:t>Community</a:t>
          </a:r>
        </a:p>
        <a:p>
          <a:r>
            <a:rPr lang="en-GB" sz="1200" dirty="0">
              <a:solidFill>
                <a:schemeClr val="tx1"/>
              </a:solidFill>
            </a:rPr>
            <a:t>Develop community-driven, integrated, local support – co-producing and utilising community organisations and networks.</a:t>
          </a:r>
        </a:p>
      </dgm:t>
    </dgm:pt>
    <dgm:pt modelId="{4C8E4B5D-841F-456A-B2D4-0A08FB9F5AF9}" type="parTrans" cxnId="{89AEFC9B-14B5-4CC3-92BC-47D8FCB00111}">
      <dgm:prSet/>
      <dgm:spPr/>
      <dgm:t>
        <a:bodyPr/>
        <a:lstStyle/>
        <a:p>
          <a:endParaRPr lang="en-GB"/>
        </a:p>
      </dgm:t>
    </dgm:pt>
    <dgm:pt modelId="{D44132FE-F73A-49CE-9DCB-CBD53DA76C97}" type="sibTrans" cxnId="{89AEFC9B-14B5-4CC3-92BC-47D8FCB00111}">
      <dgm:prSet/>
      <dgm:spPr/>
      <dgm:t>
        <a:bodyPr/>
        <a:lstStyle/>
        <a:p>
          <a:endParaRPr lang="en-GB"/>
        </a:p>
      </dgm:t>
    </dgm:pt>
    <dgm:pt modelId="{5BC04205-FB68-4CE1-8F8D-B181BB1C841E}" type="pres">
      <dgm:prSet presAssocID="{3A731F0D-E26E-41F0-9E20-BC397EC9F13C}" presName="diagram" presStyleCnt="0">
        <dgm:presLayoutVars>
          <dgm:dir/>
          <dgm:resizeHandles val="exact"/>
        </dgm:presLayoutVars>
      </dgm:prSet>
      <dgm:spPr/>
    </dgm:pt>
    <dgm:pt modelId="{86146DA8-8240-4CDF-A1E5-5C55CB54C805}" type="pres">
      <dgm:prSet presAssocID="{B8BF4177-B335-4816-BEC1-7B26168A7E09}" presName="node" presStyleLbl="node1" presStyleIdx="0" presStyleCnt="4">
        <dgm:presLayoutVars>
          <dgm:bulletEnabled val="1"/>
        </dgm:presLayoutVars>
      </dgm:prSet>
      <dgm:spPr/>
    </dgm:pt>
    <dgm:pt modelId="{056D243B-3654-4F67-B9D8-B5681173B3A6}" type="pres">
      <dgm:prSet presAssocID="{30C069CC-3307-4342-BEDE-14062AF9FF19}" presName="sibTrans" presStyleCnt="0"/>
      <dgm:spPr/>
    </dgm:pt>
    <dgm:pt modelId="{831E6DA6-AE48-40E3-85A3-C8675EA587DD}" type="pres">
      <dgm:prSet presAssocID="{C6451669-8AB6-4FE7-9DEF-EA07D24F739F}" presName="node" presStyleLbl="node1" presStyleIdx="1" presStyleCnt="4">
        <dgm:presLayoutVars>
          <dgm:bulletEnabled val="1"/>
        </dgm:presLayoutVars>
      </dgm:prSet>
      <dgm:spPr/>
    </dgm:pt>
    <dgm:pt modelId="{E556A007-214B-433C-8481-A77BDB51F929}" type="pres">
      <dgm:prSet presAssocID="{01B69E42-5905-4796-B75F-4CCA8638C213}" presName="sibTrans" presStyleCnt="0"/>
      <dgm:spPr/>
    </dgm:pt>
    <dgm:pt modelId="{99701045-0E29-4FE2-8B2A-D424DC050839}" type="pres">
      <dgm:prSet presAssocID="{AFE572A2-47F8-461F-B685-992425579370}" presName="node" presStyleLbl="node1" presStyleIdx="2" presStyleCnt="4">
        <dgm:presLayoutVars>
          <dgm:bulletEnabled val="1"/>
        </dgm:presLayoutVars>
      </dgm:prSet>
      <dgm:spPr/>
    </dgm:pt>
    <dgm:pt modelId="{437AD046-6DEC-4F56-8FC6-DCF1B70ACA54}" type="pres">
      <dgm:prSet presAssocID="{0B5581C5-32C1-4A54-A818-EA9324285525}" presName="sibTrans" presStyleCnt="0"/>
      <dgm:spPr/>
    </dgm:pt>
    <dgm:pt modelId="{A66E48B5-8F52-4A4B-8948-DCB4C481915A}" type="pres">
      <dgm:prSet presAssocID="{37E0F104-7290-4587-9F55-A7003AF5835D}" presName="node" presStyleLbl="node1" presStyleIdx="3" presStyleCnt="4">
        <dgm:presLayoutVars>
          <dgm:bulletEnabled val="1"/>
        </dgm:presLayoutVars>
      </dgm:prSet>
      <dgm:spPr/>
    </dgm:pt>
  </dgm:ptLst>
  <dgm:cxnLst>
    <dgm:cxn modelId="{EE6A0815-309A-454C-83F6-E905FC4A5C87}" srcId="{3A731F0D-E26E-41F0-9E20-BC397EC9F13C}" destId="{B8BF4177-B335-4816-BEC1-7B26168A7E09}" srcOrd="0" destOrd="0" parTransId="{B2B66F31-5180-4804-A892-90C5919A7CE9}" sibTransId="{30C069CC-3307-4342-BEDE-14062AF9FF19}"/>
    <dgm:cxn modelId="{D8746D7A-4423-430D-957B-6C09BB319B9C}" srcId="{3A731F0D-E26E-41F0-9E20-BC397EC9F13C}" destId="{C6451669-8AB6-4FE7-9DEF-EA07D24F739F}" srcOrd="1" destOrd="0" parTransId="{8EED9FF2-1341-45EF-9C2B-A0C91F267B96}" sibTransId="{01B69E42-5905-4796-B75F-4CCA8638C213}"/>
    <dgm:cxn modelId="{BDB8E397-DF04-405B-948C-CECAB4C536FB}" srcId="{3A731F0D-E26E-41F0-9E20-BC397EC9F13C}" destId="{AFE572A2-47F8-461F-B685-992425579370}" srcOrd="2" destOrd="0" parTransId="{1919C70B-AC9D-465F-8C9D-98475FB92C19}" sibTransId="{0B5581C5-32C1-4A54-A818-EA9324285525}"/>
    <dgm:cxn modelId="{89AEFC9B-14B5-4CC3-92BC-47D8FCB00111}" srcId="{3A731F0D-E26E-41F0-9E20-BC397EC9F13C}" destId="{37E0F104-7290-4587-9F55-A7003AF5835D}" srcOrd="3" destOrd="0" parTransId="{4C8E4B5D-841F-456A-B2D4-0A08FB9F5AF9}" sibTransId="{D44132FE-F73A-49CE-9DCB-CBD53DA76C97}"/>
    <dgm:cxn modelId="{467754B7-FCB3-4E44-BE28-64A0679DC009}" type="presOf" srcId="{AFE572A2-47F8-461F-B685-992425579370}" destId="{99701045-0E29-4FE2-8B2A-D424DC050839}" srcOrd="0" destOrd="0" presId="urn:microsoft.com/office/officeart/2005/8/layout/default"/>
    <dgm:cxn modelId="{E52C61D9-6252-4D99-AF68-B403536E53B0}" type="presOf" srcId="{B8BF4177-B335-4816-BEC1-7B26168A7E09}" destId="{86146DA8-8240-4CDF-A1E5-5C55CB54C805}" srcOrd="0" destOrd="0" presId="urn:microsoft.com/office/officeart/2005/8/layout/default"/>
    <dgm:cxn modelId="{7AB38AE7-0063-42FF-A249-97C4B692F28D}" type="presOf" srcId="{3A731F0D-E26E-41F0-9E20-BC397EC9F13C}" destId="{5BC04205-FB68-4CE1-8F8D-B181BB1C841E}" srcOrd="0" destOrd="0" presId="urn:microsoft.com/office/officeart/2005/8/layout/default"/>
    <dgm:cxn modelId="{A19054E9-4307-47CB-AF48-8E570BB3997B}" type="presOf" srcId="{37E0F104-7290-4587-9F55-A7003AF5835D}" destId="{A66E48B5-8F52-4A4B-8948-DCB4C481915A}" srcOrd="0" destOrd="0" presId="urn:microsoft.com/office/officeart/2005/8/layout/default"/>
    <dgm:cxn modelId="{63A82FF4-3BB8-4E94-B586-7CE5ED054D58}" type="presOf" srcId="{C6451669-8AB6-4FE7-9DEF-EA07D24F739F}" destId="{831E6DA6-AE48-40E3-85A3-C8675EA587DD}" srcOrd="0" destOrd="0" presId="urn:microsoft.com/office/officeart/2005/8/layout/default"/>
    <dgm:cxn modelId="{FFC02DA6-69EC-4DD9-BDC0-5BFF049B3530}" type="presParOf" srcId="{5BC04205-FB68-4CE1-8F8D-B181BB1C841E}" destId="{86146DA8-8240-4CDF-A1E5-5C55CB54C805}" srcOrd="0" destOrd="0" presId="urn:microsoft.com/office/officeart/2005/8/layout/default"/>
    <dgm:cxn modelId="{0B6E5DAF-EEB0-4E3D-A784-5950E968C80E}" type="presParOf" srcId="{5BC04205-FB68-4CE1-8F8D-B181BB1C841E}" destId="{056D243B-3654-4F67-B9D8-B5681173B3A6}" srcOrd="1" destOrd="0" presId="urn:microsoft.com/office/officeart/2005/8/layout/default"/>
    <dgm:cxn modelId="{5532E6E3-0C7F-40FD-A986-BB38337A24D0}" type="presParOf" srcId="{5BC04205-FB68-4CE1-8F8D-B181BB1C841E}" destId="{831E6DA6-AE48-40E3-85A3-C8675EA587DD}" srcOrd="2" destOrd="0" presId="urn:microsoft.com/office/officeart/2005/8/layout/default"/>
    <dgm:cxn modelId="{4322DC22-13DE-4009-BC1F-5FA21D787B46}" type="presParOf" srcId="{5BC04205-FB68-4CE1-8F8D-B181BB1C841E}" destId="{E556A007-214B-433C-8481-A77BDB51F929}" srcOrd="3" destOrd="0" presId="urn:microsoft.com/office/officeart/2005/8/layout/default"/>
    <dgm:cxn modelId="{F46A41C1-FB80-42A7-BD0D-2961E537146F}" type="presParOf" srcId="{5BC04205-FB68-4CE1-8F8D-B181BB1C841E}" destId="{99701045-0E29-4FE2-8B2A-D424DC050839}" srcOrd="4" destOrd="0" presId="urn:microsoft.com/office/officeart/2005/8/layout/default"/>
    <dgm:cxn modelId="{2486D230-D7B3-411C-91FB-DBE68FE27F1D}" type="presParOf" srcId="{5BC04205-FB68-4CE1-8F8D-B181BB1C841E}" destId="{437AD046-6DEC-4F56-8FC6-DCF1B70ACA54}" srcOrd="5" destOrd="0" presId="urn:microsoft.com/office/officeart/2005/8/layout/default"/>
    <dgm:cxn modelId="{F5417935-7A4A-4EB7-BA1B-AB194481624C}" type="presParOf" srcId="{5BC04205-FB68-4CE1-8F8D-B181BB1C841E}" destId="{A66E48B5-8F52-4A4B-8948-DCB4C481915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46DA8-8240-4CDF-A1E5-5C55CB54C805}">
      <dsp:nvSpPr>
        <dsp:cNvPr id="0" name=""/>
        <dsp:cNvSpPr/>
      </dsp:nvSpPr>
      <dsp:spPr>
        <a:xfrm>
          <a:off x="598434" y="3396"/>
          <a:ext cx="2355578" cy="1413346"/>
        </a:xfrm>
        <a:prstGeom prst="rect">
          <a:avLst/>
        </a:prstGeom>
        <a:solidFill>
          <a:schemeClr val="lt1">
            <a:hueOff val="0"/>
            <a:satOff val="0"/>
            <a:lumOff val="0"/>
            <a:alphaOff val="0"/>
          </a:schemeClr>
        </a:solidFill>
        <a:ln w="12700" cap="flat" cmpd="sng" algn="ctr">
          <a:solidFill>
            <a:srgbClr val="E3031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Technology</a:t>
          </a:r>
        </a:p>
        <a:p>
          <a:pPr marL="0" lvl="0" indent="0" algn="ctr" defTabSz="711200">
            <a:lnSpc>
              <a:spcPct val="90000"/>
            </a:lnSpc>
            <a:spcBef>
              <a:spcPct val="0"/>
            </a:spcBef>
            <a:spcAft>
              <a:spcPct val="35000"/>
            </a:spcAft>
            <a:buNone/>
          </a:pPr>
          <a:r>
            <a:rPr lang="en-GB" sz="1200" kern="1200" dirty="0">
              <a:solidFill>
                <a:schemeClr val="tx1"/>
              </a:solidFill>
            </a:rPr>
            <a:t>Utilise tech in its broadest sense to build evidence, take targeted action, and enable residents to use care and other technology to stay well. </a:t>
          </a:r>
        </a:p>
      </dsp:txBody>
      <dsp:txXfrm>
        <a:off x="598434" y="3396"/>
        <a:ext cx="2355578" cy="1413346"/>
      </dsp:txXfrm>
    </dsp:sp>
    <dsp:sp modelId="{831E6DA6-AE48-40E3-85A3-C8675EA587DD}">
      <dsp:nvSpPr>
        <dsp:cNvPr id="0" name=""/>
        <dsp:cNvSpPr/>
      </dsp:nvSpPr>
      <dsp:spPr>
        <a:xfrm>
          <a:off x="598434" y="1652301"/>
          <a:ext cx="2355578" cy="1413346"/>
        </a:xfrm>
        <a:prstGeom prst="rect">
          <a:avLst/>
        </a:prstGeom>
        <a:solidFill>
          <a:schemeClr val="lt1">
            <a:hueOff val="0"/>
            <a:satOff val="0"/>
            <a:lumOff val="0"/>
            <a:alphaOff val="0"/>
          </a:schemeClr>
        </a:solidFill>
        <a:ln w="12700" cap="flat" cmpd="sng" algn="ctr">
          <a:solidFill>
            <a:srgbClr val="E3031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Culture change</a:t>
          </a:r>
        </a:p>
        <a:p>
          <a:pPr marL="0" lvl="0" indent="0" algn="ctr" defTabSz="711200">
            <a:lnSpc>
              <a:spcPct val="90000"/>
            </a:lnSpc>
            <a:spcBef>
              <a:spcPct val="0"/>
            </a:spcBef>
            <a:spcAft>
              <a:spcPct val="35000"/>
            </a:spcAft>
            <a:buNone/>
          </a:pPr>
          <a:r>
            <a:rPr lang="en-GB" sz="1200" kern="1200" dirty="0">
              <a:solidFill>
                <a:schemeClr val="tx1"/>
              </a:solidFill>
            </a:rPr>
            <a:t>Build a prevention-focused culture, where prevention is embedded in conversations and in policy</a:t>
          </a:r>
          <a:r>
            <a:rPr lang="en-GB" sz="1300" kern="1200" dirty="0">
              <a:solidFill>
                <a:schemeClr val="tx1"/>
              </a:solidFill>
            </a:rPr>
            <a:t>.</a:t>
          </a:r>
        </a:p>
      </dsp:txBody>
      <dsp:txXfrm>
        <a:off x="598434" y="1652301"/>
        <a:ext cx="2355578" cy="1413346"/>
      </dsp:txXfrm>
    </dsp:sp>
    <dsp:sp modelId="{99701045-0E29-4FE2-8B2A-D424DC050839}">
      <dsp:nvSpPr>
        <dsp:cNvPr id="0" name=""/>
        <dsp:cNvSpPr/>
      </dsp:nvSpPr>
      <dsp:spPr>
        <a:xfrm>
          <a:off x="598434" y="3301205"/>
          <a:ext cx="2355578" cy="1413346"/>
        </a:xfrm>
        <a:prstGeom prst="rect">
          <a:avLst/>
        </a:prstGeom>
        <a:solidFill>
          <a:schemeClr val="lt1">
            <a:hueOff val="0"/>
            <a:satOff val="0"/>
            <a:lumOff val="0"/>
            <a:alphaOff val="0"/>
          </a:schemeClr>
        </a:solidFill>
        <a:ln w="12700" cap="flat" cmpd="sng" algn="ctr">
          <a:solidFill>
            <a:srgbClr val="E3031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Early help</a:t>
          </a:r>
        </a:p>
        <a:p>
          <a:pPr marL="0" lvl="0" indent="0" algn="ctr" defTabSz="711200">
            <a:lnSpc>
              <a:spcPct val="90000"/>
            </a:lnSpc>
            <a:spcBef>
              <a:spcPct val="0"/>
            </a:spcBef>
            <a:spcAft>
              <a:spcPct val="35000"/>
            </a:spcAft>
            <a:buNone/>
          </a:pPr>
          <a:r>
            <a:rPr lang="en-GB" sz="1200" kern="1200" dirty="0">
              <a:solidFill>
                <a:schemeClr val="tx1"/>
              </a:solidFill>
            </a:rPr>
            <a:t>Articulate a clear, accessible offer of support with and for people who are just below the eligibility threshold for adult social care.</a:t>
          </a:r>
        </a:p>
      </dsp:txBody>
      <dsp:txXfrm>
        <a:off x="598434" y="3301205"/>
        <a:ext cx="2355578" cy="1413346"/>
      </dsp:txXfrm>
    </dsp:sp>
    <dsp:sp modelId="{A66E48B5-8F52-4A4B-8948-DCB4C481915A}">
      <dsp:nvSpPr>
        <dsp:cNvPr id="0" name=""/>
        <dsp:cNvSpPr/>
      </dsp:nvSpPr>
      <dsp:spPr>
        <a:xfrm>
          <a:off x="598434" y="4950110"/>
          <a:ext cx="2355578" cy="1413346"/>
        </a:xfrm>
        <a:prstGeom prst="rect">
          <a:avLst/>
        </a:prstGeom>
        <a:solidFill>
          <a:schemeClr val="lt1">
            <a:hueOff val="0"/>
            <a:satOff val="0"/>
            <a:lumOff val="0"/>
            <a:alphaOff val="0"/>
          </a:schemeClr>
        </a:solidFill>
        <a:ln w="12700" cap="flat" cmpd="sng" algn="ctr">
          <a:solidFill>
            <a:srgbClr val="E3031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Community</a:t>
          </a:r>
        </a:p>
        <a:p>
          <a:pPr marL="0" lvl="0" indent="0" algn="ctr" defTabSz="711200">
            <a:lnSpc>
              <a:spcPct val="90000"/>
            </a:lnSpc>
            <a:spcBef>
              <a:spcPct val="0"/>
            </a:spcBef>
            <a:spcAft>
              <a:spcPct val="35000"/>
            </a:spcAft>
            <a:buNone/>
          </a:pPr>
          <a:r>
            <a:rPr lang="en-GB" sz="1200" kern="1200" dirty="0">
              <a:solidFill>
                <a:schemeClr val="tx1"/>
              </a:solidFill>
            </a:rPr>
            <a:t>Develop community-driven, integrated, local support – co-producing and utilising community organisations and networks.</a:t>
          </a:r>
        </a:p>
      </dsp:txBody>
      <dsp:txXfrm>
        <a:off x="598434" y="4950110"/>
        <a:ext cx="2355578" cy="14133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7DA072-8D52-40DE-A8DD-BF0FA0B0F991}" type="datetimeFigureOut">
              <a:rPr lang="en-GB" smtClean="0"/>
              <a:t>13/05/2024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50931-BDDC-47EE-B5C5-B826B950D9CF}" type="slidenum">
              <a:rPr lang="en-GB" smtClean="0"/>
              <a:t>‹#›</a:t>
            </a:fld>
            <a:endParaRPr lang="en-GB"/>
          </a:p>
        </p:txBody>
      </p:sp>
    </p:spTree>
    <p:extLst>
      <p:ext uri="{BB962C8B-B14F-4D97-AF65-F5344CB8AC3E}">
        <p14:creationId xmlns:p14="http://schemas.microsoft.com/office/powerpoint/2010/main" val="94662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750931-BDDC-47EE-B5C5-B826B950D9CF}" type="slidenum">
              <a:rPr lang="en-GB" smtClean="0"/>
              <a:t>1</a:t>
            </a:fld>
            <a:endParaRPr lang="en-GB"/>
          </a:p>
        </p:txBody>
      </p:sp>
    </p:spTree>
    <p:extLst>
      <p:ext uri="{BB962C8B-B14F-4D97-AF65-F5344CB8AC3E}">
        <p14:creationId xmlns:p14="http://schemas.microsoft.com/office/powerpoint/2010/main" val="3895072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0DF25-2DFD-6174-9302-0835A67065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6870A1-4D73-5DD8-AAE5-F6A3EF219E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3D92CD-CD42-5FFF-81B7-52B0F41144B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306F3EFD-A9BE-0230-A0DC-26ED4B29DF38}"/>
              </a:ext>
            </a:extLst>
          </p:cNvPr>
          <p:cNvSpPr>
            <a:spLocks noGrp="1"/>
          </p:cNvSpPr>
          <p:nvPr>
            <p:ph type="sldNum" sz="quarter" idx="5"/>
          </p:nvPr>
        </p:nvSpPr>
        <p:spPr/>
        <p:txBody>
          <a:bodyPr/>
          <a:lstStyle/>
          <a:p>
            <a:fld id="{27750931-BDDC-47EE-B5C5-B826B950D9CF}" type="slidenum">
              <a:rPr lang="en-GB" smtClean="0"/>
              <a:t>12</a:t>
            </a:fld>
            <a:endParaRPr lang="en-GB"/>
          </a:p>
        </p:txBody>
      </p:sp>
    </p:spTree>
    <p:extLst>
      <p:ext uri="{BB962C8B-B14F-4D97-AF65-F5344CB8AC3E}">
        <p14:creationId xmlns:p14="http://schemas.microsoft.com/office/powerpoint/2010/main" val="1997142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981C9-523C-5E33-2A03-E077641D74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00E53-F9B6-754B-8AC5-48D739218B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883533-0AE3-2F29-DF31-37253745E773}"/>
              </a:ext>
            </a:extLst>
          </p:cNvPr>
          <p:cNvSpPr>
            <a:spLocks noGrp="1"/>
          </p:cNvSpPr>
          <p:nvPr>
            <p:ph type="body" idx="1"/>
          </p:nvPr>
        </p:nvSpPr>
        <p:spPr/>
        <p:txBody>
          <a:bodyPr/>
          <a:lstStyle/>
          <a:p>
            <a:pPr>
              <a:lnSpc>
                <a:spcPct val="107000"/>
              </a:lnSpc>
              <a:spcAft>
                <a:spcPts val="800"/>
              </a:spcAft>
            </a:pPr>
            <a:endParaRPr lang="en-GB" sz="1200" kern="100" dirty="0">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F852A15-40E3-8EC5-D658-37D921BCB1EA}"/>
              </a:ext>
            </a:extLst>
          </p:cNvPr>
          <p:cNvSpPr>
            <a:spLocks noGrp="1"/>
          </p:cNvSpPr>
          <p:nvPr>
            <p:ph type="sldNum" sz="quarter" idx="5"/>
          </p:nvPr>
        </p:nvSpPr>
        <p:spPr/>
        <p:txBody>
          <a:bodyPr/>
          <a:lstStyle/>
          <a:p>
            <a:fld id="{27750931-BDDC-47EE-B5C5-B826B950D9CF}" type="slidenum">
              <a:rPr lang="en-GB" smtClean="0"/>
              <a:t>14</a:t>
            </a:fld>
            <a:endParaRPr lang="en-GB"/>
          </a:p>
        </p:txBody>
      </p:sp>
    </p:spTree>
    <p:extLst>
      <p:ext uri="{BB962C8B-B14F-4D97-AF65-F5344CB8AC3E}">
        <p14:creationId xmlns:p14="http://schemas.microsoft.com/office/powerpoint/2010/main" val="3747821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7750931-BDDC-47EE-B5C5-B826B950D9CF}" type="slidenum">
              <a:rPr lang="en-GB" smtClean="0"/>
              <a:t>15</a:t>
            </a:fld>
            <a:endParaRPr lang="en-GB"/>
          </a:p>
        </p:txBody>
      </p:sp>
    </p:spTree>
    <p:extLst>
      <p:ext uri="{BB962C8B-B14F-4D97-AF65-F5344CB8AC3E}">
        <p14:creationId xmlns:p14="http://schemas.microsoft.com/office/powerpoint/2010/main" val="1780078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national evidence base shows that, when compared to the UK-national population, Eastern European populations have: poorer mental health; higher mortality dues to heart attacks and stroke; higher levels of obesity; increased risk of sexual ill-health; higher smoking rates and higher lung cancer prevalence. Evidence is mixed on rates of alcohol and drug use in this population. These health inequalities are compounded by poor or insecure housing, low pay, isolation, unemployment or underutilisation of skills and prejudice. Barriers to accessing health services included language problems, not understanding the UK health systems and lack of money, as well as cultural differences such as differing prescribing practices and frustration with the GP referral model (as opposed to directly accessing specialist care). There are very few published evaluated interventions aimed at Eastern European populations.</a:t>
            </a:r>
          </a:p>
        </p:txBody>
      </p:sp>
      <p:sp>
        <p:nvSpPr>
          <p:cNvPr id="4" name="Slide Number Placeholder 3"/>
          <p:cNvSpPr>
            <a:spLocks noGrp="1"/>
          </p:cNvSpPr>
          <p:nvPr>
            <p:ph type="sldNum" sz="quarter" idx="5"/>
          </p:nvPr>
        </p:nvSpPr>
        <p:spPr/>
        <p:txBody>
          <a:bodyPr/>
          <a:lstStyle/>
          <a:p>
            <a:fld id="{27750931-BDDC-47EE-B5C5-B826B950D9CF}" type="slidenum">
              <a:rPr lang="en-GB" smtClean="0"/>
              <a:t>16</a:t>
            </a:fld>
            <a:endParaRPr lang="en-GB"/>
          </a:p>
        </p:txBody>
      </p:sp>
    </p:spTree>
    <p:extLst>
      <p:ext uri="{BB962C8B-B14F-4D97-AF65-F5344CB8AC3E}">
        <p14:creationId xmlns:p14="http://schemas.microsoft.com/office/powerpoint/2010/main" val="222487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03FA2-A52F-0E2B-F7A4-E0BE50006F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6747E1-E18E-74BD-4920-4A82F1C6AC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DD08B-5522-15AB-DD08-CC7359DFDE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national evidence base shows that, when compared to the UK-national population, Eastern European populations have: poorer mental health; higher mortality dues to heart attacks and stroke; higher levels of obesity; increased risk of sexual ill-health; higher smoking rates and higher lung cancer prevalence. Evidence is mixed on rates of alcohol and drug use in this population. These health inequalities are compounded by poor or insecure housing, low pay, isolation, unemployment or underutilisation of skills and prejudice. Barriers to accessing health services included language problems, not understanding the UK health systems and lack of money, as well as cultural differences such as differing prescribing practices and frustration with the GP referral model (as opposed to directly accessing specialist care). There are very few published evaluated interventions aimed at Eastern European populations.</a:t>
            </a:r>
          </a:p>
        </p:txBody>
      </p:sp>
      <p:sp>
        <p:nvSpPr>
          <p:cNvPr id="4" name="Slide Number Placeholder 3">
            <a:extLst>
              <a:ext uri="{FF2B5EF4-FFF2-40B4-BE49-F238E27FC236}">
                <a16:creationId xmlns:a16="http://schemas.microsoft.com/office/drawing/2014/main" id="{6868711B-34CD-9076-7303-1A10495D9A61}"/>
              </a:ext>
            </a:extLst>
          </p:cNvPr>
          <p:cNvSpPr>
            <a:spLocks noGrp="1"/>
          </p:cNvSpPr>
          <p:nvPr>
            <p:ph type="sldNum" sz="quarter" idx="5"/>
          </p:nvPr>
        </p:nvSpPr>
        <p:spPr/>
        <p:txBody>
          <a:bodyPr/>
          <a:lstStyle/>
          <a:p>
            <a:fld id="{27750931-BDDC-47EE-B5C5-B826B950D9CF}" type="slidenum">
              <a:rPr lang="en-GB" smtClean="0"/>
              <a:t>17</a:t>
            </a:fld>
            <a:endParaRPr lang="en-GB"/>
          </a:p>
        </p:txBody>
      </p:sp>
    </p:spTree>
    <p:extLst>
      <p:ext uri="{BB962C8B-B14F-4D97-AF65-F5344CB8AC3E}">
        <p14:creationId xmlns:p14="http://schemas.microsoft.com/office/powerpoint/2010/main" val="583043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D49A6-104D-253B-B773-3CABC9FD30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4C4321-F53B-F2BB-E138-E9A0FF1D44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F07A7D-F742-2535-A643-AA61C465E33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F1DCD036-4225-4E5C-D34B-A5640072F2BD}"/>
              </a:ext>
            </a:extLst>
          </p:cNvPr>
          <p:cNvSpPr>
            <a:spLocks noGrp="1"/>
          </p:cNvSpPr>
          <p:nvPr>
            <p:ph type="sldNum" sz="quarter" idx="5"/>
          </p:nvPr>
        </p:nvSpPr>
        <p:spPr/>
        <p:txBody>
          <a:bodyPr/>
          <a:lstStyle/>
          <a:p>
            <a:fld id="{27750931-BDDC-47EE-B5C5-B826B950D9CF}" type="slidenum">
              <a:rPr lang="en-GB" smtClean="0"/>
              <a:t>2</a:t>
            </a:fld>
            <a:endParaRPr lang="en-GB"/>
          </a:p>
        </p:txBody>
      </p:sp>
    </p:spTree>
    <p:extLst>
      <p:ext uri="{BB962C8B-B14F-4D97-AF65-F5344CB8AC3E}">
        <p14:creationId xmlns:p14="http://schemas.microsoft.com/office/powerpoint/2010/main" val="108284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F1AE3-81AD-1E68-F8A6-9A52CE94DA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03CCBA-C5DE-A3DF-3D53-1A8956E67B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5EA345-202A-EF51-5F2A-3BEEFA66DDA3}"/>
              </a:ext>
            </a:extLst>
          </p:cNvPr>
          <p:cNvSpPr>
            <a:spLocks noGrp="1"/>
          </p:cNvSpPr>
          <p:nvPr>
            <p:ph type="body" idx="1"/>
          </p:nvPr>
        </p:nvSpPr>
        <p:spPr/>
        <p:txBody>
          <a:bodyPr/>
          <a:lstStyle/>
          <a:p>
            <a:pPr lvl="0">
              <a:spcAft>
                <a:spcPts val="600"/>
              </a:spcAft>
            </a:pPr>
            <a:r>
              <a:rPr lang="en-GB" dirty="0"/>
              <a:t>Population ageing and the predicted increase in the frail elderly with long-term care needs requires that health and social care services plan ahead for the increase in spending on services (Hayashi et al., 2009).</a:t>
            </a:r>
          </a:p>
          <a:p>
            <a:pPr lvl="0">
              <a:spcAft>
                <a:spcPts val="6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lvl="0">
              <a:spcAft>
                <a:spcPts val="600"/>
              </a:spcAft>
            </a:pPr>
            <a:r>
              <a:rPr lang="en-GB" dirty="0"/>
              <a:t>Prevention is considered to be an essential part of future social care provisions as the underlying assumption is that preventive services will promote individuals’ wellbeing, quality of life, health and independence which, in the long term, will result in a decrease in demand for high-cost services which will overall lead to reduced use of resources and lower the costs (Curry, 2006)</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F694FD18-F765-9C76-0DD4-7B95F4EECA6C}"/>
              </a:ext>
            </a:extLst>
          </p:cNvPr>
          <p:cNvSpPr>
            <a:spLocks noGrp="1"/>
          </p:cNvSpPr>
          <p:nvPr>
            <p:ph type="sldNum" sz="quarter" idx="5"/>
          </p:nvPr>
        </p:nvSpPr>
        <p:spPr/>
        <p:txBody>
          <a:bodyPr/>
          <a:lstStyle/>
          <a:p>
            <a:fld id="{27750931-BDDC-47EE-B5C5-B826B950D9CF}" type="slidenum">
              <a:rPr lang="en-GB" smtClean="0"/>
              <a:t>4</a:t>
            </a:fld>
            <a:endParaRPr lang="en-GB"/>
          </a:p>
        </p:txBody>
      </p:sp>
    </p:spTree>
    <p:extLst>
      <p:ext uri="{BB962C8B-B14F-4D97-AF65-F5344CB8AC3E}">
        <p14:creationId xmlns:p14="http://schemas.microsoft.com/office/powerpoint/2010/main" val="1159565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CBE13-7B54-C422-C277-7A82D5E22B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CE1C2C-9278-3013-96C7-5038A33AD8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2675AB-C943-8077-570F-87C69CF7E14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2B19EF3B-5D11-10E9-AC07-7C821DD0B0E2}"/>
              </a:ext>
            </a:extLst>
          </p:cNvPr>
          <p:cNvSpPr>
            <a:spLocks noGrp="1"/>
          </p:cNvSpPr>
          <p:nvPr>
            <p:ph type="sldNum" sz="quarter" idx="5"/>
          </p:nvPr>
        </p:nvSpPr>
        <p:spPr/>
        <p:txBody>
          <a:bodyPr/>
          <a:lstStyle/>
          <a:p>
            <a:fld id="{27750931-BDDC-47EE-B5C5-B826B950D9CF}" type="slidenum">
              <a:rPr lang="en-GB" smtClean="0"/>
              <a:t>5</a:t>
            </a:fld>
            <a:endParaRPr lang="en-GB"/>
          </a:p>
        </p:txBody>
      </p:sp>
    </p:spTree>
    <p:extLst>
      <p:ext uri="{BB962C8B-B14F-4D97-AF65-F5344CB8AC3E}">
        <p14:creationId xmlns:p14="http://schemas.microsoft.com/office/powerpoint/2010/main" val="2403695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7750931-BDDC-47EE-B5C5-B826B950D9CF}" type="slidenum">
              <a:rPr lang="en-GB" smtClean="0"/>
              <a:t>6</a:t>
            </a:fld>
            <a:endParaRPr lang="en-GB"/>
          </a:p>
        </p:txBody>
      </p:sp>
    </p:spTree>
    <p:extLst>
      <p:ext uri="{BB962C8B-B14F-4D97-AF65-F5344CB8AC3E}">
        <p14:creationId xmlns:p14="http://schemas.microsoft.com/office/powerpoint/2010/main" val="1671710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7750931-BDDC-47EE-B5C5-B826B950D9CF}" type="slidenum">
              <a:rPr lang="en-GB" smtClean="0"/>
              <a:t>7</a:t>
            </a:fld>
            <a:endParaRPr lang="en-GB"/>
          </a:p>
        </p:txBody>
      </p:sp>
    </p:spTree>
    <p:extLst>
      <p:ext uri="{BB962C8B-B14F-4D97-AF65-F5344CB8AC3E}">
        <p14:creationId xmlns:p14="http://schemas.microsoft.com/office/powerpoint/2010/main" val="2572655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6156C-1C6F-9848-501F-A83CBC8797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F92D06-769D-2C25-D1A8-D6AC86A546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7188EE-2F3C-0139-1C6E-780917DD895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C2DAA1B0-6821-974D-1754-9CFD6EFE7C1D}"/>
              </a:ext>
            </a:extLst>
          </p:cNvPr>
          <p:cNvSpPr>
            <a:spLocks noGrp="1"/>
          </p:cNvSpPr>
          <p:nvPr>
            <p:ph type="sldNum" sz="quarter" idx="5"/>
          </p:nvPr>
        </p:nvSpPr>
        <p:spPr/>
        <p:txBody>
          <a:bodyPr/>
          <a:lstStyle/>
          <a:p>
            <a:fld id="{27750931-BDDC-47EE-B5C5-B826B950D9CF}" type="slidenum">
              <a:rPr lang="en-GB" smtClean="0"/>
              <a:t>8</a:t>
            </a:fld>
            <a:endParaRPr lang="en-GB"/>
          </a:p>
        </p:txBody>
      </p:sp>
    </p:spTree>
    <p:extLst>
      <p:ext uri="{BB962C8B-B14F-4D97-AF65-F5344CB8AC3E}">
        <p14:creationId xmlns:p14="http://schemas.microsoft.com/office/powerpoint/2010/main" val="143830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44536-198D-0090-BD72-7043001AF1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518048-89DC-E7D8-564E-152977233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01FF99-C414-7A00-93EE-517A6AAC41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D89B062E-0FB7-F09A-E4BC-A7C4B250E93D}"/>
              </a:ext>
            </a:extLst>
          </p:cNvPr>
          <p:cNvSpPr>
            <a:spLocks noGrp="1"/>
          </p:cNvSpPr>
          <p:nvPr>
            <p:ph type="sldNum" sz="quarter" idx="5"/>
          </p:nvPr>
        </p:nvSpPr>
        <p:spPr/>
        <p:txBody>
          <a:bodyPr/>
          <a:lstStyle/>
          <a:p>
            <a:fld id="{27750931-BDDC-47EE-B5C5-B826B950D9CF}" type="slidenum">
              <a:rPr lang="en-GB" smtClean="0"/>
              <a:t>10</a:t>
            </a:fld>
            <a:endParaRPr lang="en-GB"/>
          </a:p>
        </p:txBody>
      </p:sp>
    </p:spTree>
    <p:extLst>
      <p:ext uri="{BB962C8B-B14F-4D97-AF65-F5344CB8AC3E}">
        <p14:creationId xmlns:p14="http://schemas.microsoft.com/office/powerpoint/2010/main" val="761255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3164E-A157-2028-95D1-9AA7F66C78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478D7D-B762-39F7-84B2-6B5A75B0B3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3415EA-987E-4973-FE13-B30C12AE752C}"/>
              </a:ext>
            </a:extLst>
          </p:cNvPr>
          <p:cNvSpPr>
            <a:spLocks noGrp="1"/>
          </p:cNvSpPr>
          <p:nvPr>
            <p:ph type="body" idx="1"/>
          </p:nvPr>
        </p:nvSpPr>
        <p:spPr/>
        <p:txBody>
          <a:bodyPr/>
          <a:lstStyle/>
          <a:p>
            <a:pPr marL="0" lvl="1" indent="0">
              <a:spcAft>
                <a:spcPts val="600"/>
              </a:spcAft>
              <a:buFont typeface="+mj-lt"/>
              <a:buNone/>
            </a:pPr>
            <a:endParaRPr lang="en-GB" sz="1200" dirty="0">
              <a:solidFill>
                <a:schemeClr val="tx1"/>
              </a:solidFill>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4F5C8279-32CA-D318-6BAD-7F9BB99C694D}"/>
              </a:ext>
            </a:extLst>
          </p:cNvPr>
          <p:cNvSpPr>
            <a:spLocks noGrp="1"/>
          </p:cNvSpPr>
          <p:nvPr>
            <p:ph type="sldNum" sz="quarter" idx="5"/>
          </p:nvPr>
        </p:nvSpPr>
        <p:spPr/>
        <p:txBody>
          <a:bodyPr/>
          <a:lstStyle/>
          <a:p>
            <a:fld id="{27750931-BDDC-47EE-B5C5-B826B950D9CF}" type="slidenum">
              <a:rPr lang="en-GB" smtClean="0"/>
              <a:t>11</a:t>
            </a:fld>
            <a:endParaRPr lang="en-GB"/>
          </a:p>
        </p:txBody>
      </p:sp>
    </p:spTree>
    <p:extLst>
      <p:ext uri="{BB962C8B-B14F-4D97-AF65-F5344CB8AC3E}">
        <p14:creationId xmlns:p14="http://schemas.microsoft.com/office/powerpoint/2010/main" val="36929458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12192000" cy="6858000"/>
          </a:xfrm>
          <a:prstGeom prst="rect">
            <a:avLst/>
          </a:prstGeom>
          <a:effectLst>
            <a:outerShdw blurRad="50800" dist="50800" dir="5400000" algn="ctr" rotWithShape="0">
              <a:srgbClr val="E30311"/>
            </a:outerShdw>
          </a:effectLst>
        </p:spPr>
      </p:pic>
    </p:spTree>
    <p:extLst>
      <p:ext uri="{BB962C8B-B14F-4D97-AF65-F5344CB8AC3E}">
        <p14:creationId xmlns:p14="http://schemas.microsoft.com/office/powerpoint/2010/main" val="38757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CC4BA5-DAFB-5845-AB6C-0E2B1060A160}"/>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5/13/2024</a:t>
            </a:fld>
            <a:endParaRPr lang="en-US"/>
          </a:p>
        </p:txBody>
      </p:sp>
      <p:sp>
        <p:nvSpPr>
          <p:cNvPr id="3" name="Footer Placeholder 2">
            <a:extLst>
              <a:ext uri="{FF2B5EF4-FFF2-40B4-BE49-F238E27FC236}">
                <a16:creationId xmlns:a16="http://schemas.microsoft.com/office/drawing/2014/main" id="{906F0CC9-C569-0545-A319-2106849D29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3B896ED-409C-054D-A10B-3972934C2A73}"/>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4208875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BDAE-DAF5-D44C-9EEC-4C7B2C86B0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B0ACAD-1135-8A42-8A1D-B3D70CB420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31DFB9-3402-074F-99A9-993D3A50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04A567-6040-3348-97B1-CD75E04215CE}"/>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5/13/2024</a:t>
            </a:fld>
            <a:endParaRPr lang="en-US"/>
          </a:p>
        </p:txBody>
      </p:sp>
      <p:sp>
        <p:nvSpPr>
          <p:cNvPr id="6" name="Footer Placeholder 5">
            <a:extLst>
              <a:ext uri="{FF2B5EF4-FFF2-40B4-BE49-F238E27FC236}">
                <a16:creationId xmlns:a16="http://schemas.microsoft.com/office/drawing/2014/main" id="{E37C94C8-FC1B-1E45-AFC5-03543256EB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CBB4A30-264A-EE4A-9273-BFC5B06E782F}"/>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2107100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0824-F6EC-8E40-A044-2A008F6D48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BD9BE5-EB22-DC48-95D9-D448733733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3D9BF7-5CC1-774D-BC7D-68070C1E1E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88410E-3EC2-E642-9B7C-6B35408CB0F0}"/>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5/13/2024</a:t>
            </a:fld>
            <a:endParaRPr lang="en-US"/>
          </a:p>
        </p:txBody>
      </p:sp>
      <p:sp>
        <p:nvSpPr>
          <p:cNvPr id="6" name="Footer Placeholder 5">
            <a:extLst>
              <a:ext uri="{FF2B5EF4-FFF2-40B4-BE49-F238E27FC236}">
                <a16:creationId xmlns:a16="http://schemas.microsoft.com/office/drawing/2014/main" id="{714E574C-E98E-564B-8FC9-CF18F0F5F1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FD0B250-3B49-BF47-8127-6C18D302BC71}"/>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1941628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94FEC1-E4E0-1B43-85B5-DC07385564A6}"/>
              </a:ext>
            </a:extLst>
          </p:cNvPr>
          <p:cNvPicPr>
            <a:picLocks noChangeAspect="1"/>
          </p:cNvPicPr>
          <p:nvPr userDrawn="1"/>
        </p:nvPicPr>
        <p:blipFill>
          <a:blip r:embed="rId2"/>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233124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94FEC1-E4E0-1B43-85B5-DC07385564A6}"/>
              </a:ext>
            </a:extLst>
          </p:cNvPr>
          <p:cNvPicPr>
            <a:picLocks noChangeAspect="1"/>
          </p:cNvPicPr>
          <p:nvPr userDrawn="1"/>
        </p:nvPicPr>
        <p:blipFill>
          <a:blip r:embed="rId2"/>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268456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E8AC5-65F8-6140-80A1-B4C5EFB4DA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8CD4F2-CD5D-EF49-933B-53138F0010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15CA3002-6534-D740-92AF-B60A2B779D85}"/>
              </a:ext>
            </a:extLst>
          </p:cNvPr>
          <p:cNvPicPr>
            <a:picLocks noChangeAspect="1"/>
          </p:cNvPicPr>
          <p:nvPr userDrawn="1"/>
        </p:nvPicPr>
        <p:blipFill>
          <a:blip r:embed="rId2"/>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91989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A5C-B48E-364B-B980-005570D6BF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F40270-DE15-3A42-825B-D093E69FB7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84524-46A2-6C4F-8DCB-0AFC51A66082}"/>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5/13/2024</a:t>
            </a:fld>
            <a:endParaRPr lang="en-US"/>
          </a:p>
        </p:txBody>
      </p:sp>
      <p:sp>
        <p:nvSpPr>
          <p:cNvPr id="5" name="Footer Placeholder 4">
            <a:extLst>
              <a:ext uri="{FF2B5EF4-FFF2-40B4-BE49-F238E27FC236}">
                <a16:creationId xmlns:a16="http://schemas.microsoft.com/office/drawing/2014/main" id="{D74FFB90-53C2-8143-AF58-29B7B16ED5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00A870C-2BD0-704B-B0ED-B442243FF129}"/>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195205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5D747-76F5-554B-B150-E83703DDD5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A18942-3963-4C47-B321-2177EFEBE2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B70A9D-BBE2-F448-9C70-ECA2CB95859F}"/>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5/13/2024</a:t>
            </a:fld>
            <a:endParaRPr lang="en-US"/>
          </a:p>
        </p:txBody>
      </p:sp>
      <p:sp>
        <p:nvSpPr>
          <p:cNvPr id="5" name="Footer Placeholder 4">
            <a:extLst>
              <a:ext uri="{FF2B5EF4-FFF2-40B4-BE49-F238E27FC236}">
                <a16:creationId xmlns:a16="http://schemas.microsoft.com/office/drawing/2014/main" id="{4009D95E-9C85-1D41-8F19-08C5614444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EF3B33-9ED8-6F46-9CDD-AC366EEF9677}"/>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2197482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BD262-9D89-AF4D-9394-6A93166FE6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20CC3-A5E3-5B4C-A811-FB1086001D7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A5927B-D045-4546-B3EA-D1560321E2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AC3218-CB18-794D-B751-637FB71DEBE9}"/>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5/13/2024</a:t>
            </a:fld>
            <a:endParaRPr lang="en-US"/>
          </a:p>
        </p:txBody>
      </p:sp>
      <p:sp>
        <p:nvSpPr>
          <p:cNvPr id="6" name="Footer Placeholder 5">
            <a:extLst>
              <a:ext uri="{FF2B5EF4-FFF2-40B4-BE49-F238E27FC236}">
                <a16:creationId xmlns:a16="http://schemas.microsoft.com/office/drawing/2014/main" id="{2EBD5128-3262-A344-9C85-0B04C99206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DF7059F-C509-CA45-893D-13A929BDFDEB}"/>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180725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71951-0A07-1E42-96B9-104DA4B442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82BE7C-16F6-1144-B411-82D14D3998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8CD0BD-4F92-8A49-9C16-DEA3DB46EB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F86B5B-DB51-8543-B82F-1A439A8611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38E898-B3F8-7B49-BE45-16BA78B4B4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E32355-D628-5348-8C63-2E01C26720E8}"/>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5/13/2024</a:t>
            </a:fld>
            <a:endParaRPr lang="en-US"/>
          </a:p>
        </p:txBody>
      </p:sp>
      <p:sp>
        <p:nvSpPr>
          <p:cNvPr id="8" name="Footer Placeholder 7">
            <a:extLst>
              <a:ext uri="{FF2B5EF4-FFF2-40B4-BE49-F238E27FC236}">
                <a16:creationId xmlns:a16="http://schemas.microsoft.com/office/drawing/2014/main" id="{4F00C788-8B72-8B46-8EEF-1DAE14C413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BCE9CF6-3720-6046-88FD-D39A12C92E42}"/>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3102139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0A6FB-5A8D-C749-BC60-FE10D4088D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892885-4B7A-BE49-81CF-B86F7B0B2E4E}"/>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5/13/2024</a:t>
            </a:fld>
            <a:endParaRPr lang="en-US"/>
          </a:p>
        </p:txBody>
      </p:sp>
      <p:sp>
        <p:nvSpPr>
          <p:cNvPr id="4" name="Footer Placeholder 3">
            <a:extLst>
              <a:ext uri="{FF2B5EF4-FFF2-40B4-BE49-F238E27FC236}">
                <a16:creationId xmlns:a16="http://schemas.microsoft.com/office/drawing/2014/main" id="{885B7183-5E3F-2743-A2AE-322BE57FA5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6D3A099-E88E-564F-8E0B-BFEA579CD52C}"/>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33322407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jpe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1D07F-C3F3-1C4E-A47E-B2447B1F7C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F1E015-C3EA-454D-B966-40C1CB0D2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9551EA-79D6-704A-AECE-5DA9C03109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F0329-F01A-4246-8CDA-5537E6B937B3}" type="datetimeFigureOut">
              <a:rPr lang="en-US" smtClean="0"/>
              <a:t>5/13/2024</a:t>
            </a:fld>
            <a:endParaRPr lang="en-US"/>
          </a:p>
        </p:txBody>
      </p:sp>
      <p:sp>
        <p:nvSpPr>
          <p:cNvPr id="5" name="Footer Placeholder 4">
            <a:extLst>
              <a:ext uri="{FF2B5EF4-FFF2-40B4-BE49-F238E27FC236}">
                <a16:creationId xmlns:a16="http://schemas.microsoft.com/office/drawing/2014/main" id="{4DDD72B6-96BC-EC4F-A804-3F14840A44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0D07BD-EE09-E847-84A8-318A2A82E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DD2C1-71BB-A242-A3AF-1409621C1FC6}" type="slidenum">
              <a:rPr lang="en-US" smtClean="0"/>
              <a:t>‹#›</a:t>
            </a:fld>
            <a:endParaRPr lang="en-US"/>
          </a:p>
        </p:txBody>
      </p:sp>
    </p:spTree>
    <p:extLst>
      <p:ext uri="{BB962C8B-B14F-4D97-AF65-F5344CB8AC3E}">
        <p14:creationId xmlns:p14="http://schemas.microsoft.com/office/powerpoint/2010/main" val="1841920698"/>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D571BE-2662-E345-993E-6F56D82FE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ED5500-00B1-B542-B4E8-49B978667F30}"/>
              </a:ext>
            </a:extLst>
          </p:cNvPr>
          <p:cNvSpPr>
            <a:spLocks noGrp="1"/>
          </p:cNvSpPr>
          <p:nvPr>
            <p:ph type="body" idx="1"/>
          </p:nvPr>
        </p:nvSpPr>
        <p:spPr>
          <a:xfrm>
            <a:off x="838200" y="1825625"/>
            <a:ext cx="10515600" cy="38550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481D1ED-8064-2548-8E4C-0F7A6B47AAD7}"/>
              </a:ext>
            </a:extLst>
          </p:cNvPr>
          <p:cNvPicPr>
            <a:picLocks noChangeAspect="1"/>
          </p:cNvPicPr>
          <p:nvPr userDrawn="1"/>
        </p:nvPicPr>
        <p:blipFill>
          <a:blip r:embed="rId11"/>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370186792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lse.ac.uk/cpec/assets/documents/cpec-working-paper-1.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lbbd.gov.uk/council-and-democracy/plans-and-priorities/strategies-policies-and-plans/health-and-wellbein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uel.ac.uk/sites/default/files/health-and-social-care-needs-assessment-of-eastern-european-individuals-living-in-barking-and-dagenham.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publications/vulnerabilities-applying-all-our-health/vulnerabilities-applying-all-our-health#:~:text=The%20impact%20of%20vulnerability,the%20individual%20and%20to%20servic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6738FD-A954-4B8B-8610-6A8CFCE9803A}"/>
              </a:ext>
            </a:extLst>
          </p:cNvPr>
          <p:cNvSpPr txBox="1"/>
          <p:nvPr/>
        </p:nvSpPr>
        <p:spPr>
          <a:xfrm>
            <a:off x="625404" y="849457"/>
            <a:ext cx="856112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dirty="0">
                <a:cs typeface="Arial"/>
              </a:rPr>
              <a:t>2024-34 Prevention Plan</a:t>
            </a:r>
          </a:p>
          <a:p>
            <a:pPr algn="l"/>
            <a:r>
              <a:rPr lang="en-US" sz="3200" b="1" dirty="0">
                <a:cs typeface="Arial"/>
              </a:rPr>
              <a:t>Adult Social Care</a:t>
            </a:r>
          </a:p>
        </p:txBody>
      </p:sp>
      <p:sp>
        <p:nvSpPr>
          <p:cNvPr id="5" name="TextBox 4">
            <a:extLst>
              <a:ext uri="{FF2B5EF4-FFF2-40B4-BE49-F238E27FC236}">
                <a16:creationId xmlns:a16="http://schemas.microsoft.com/office/drawing/2014/main" id="{74F40326-92C6-4405-8EFC-5346093C83B0}"/>
              </a:ext>
            </a:extLst>
          </p:cNvPr>
          <p:cNvSpPr txBox="1"/>
          <p:nvPr/>
        </p:nvSpPr>
        <p:spPr>
          <a:xfrm>
            <a:off x="625404" y="2756812"/>
            <a:ext cx="10636715"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cs typeface="Arial"/>
              </a:rPr>
              <a:t>Version: 0.9</a:t>
            </a:r>
          </a:p>
          <a:p>
            <a:r>
              <a:rPr lang="en-US" sz="2400" dirty="0">
                <a:solidFill>
                  <a:schemeClr val="bg1"/>
                </a:solidFill>
                <a:cs typeface="Arial"/>
              </a:rPr>
              <a:t>Status: Final draft to approve</a:t>
            </a:r>
          </a:p>
          <a:p>
            <a:pPr algn="l"/>
            <a:endParaRPr lang="en-US" dirty="0">
              <a:cs typeface="Arial"/>
            </a:endParaRPr>
          </a:p>
        </p:txBody>
      </p:sp>
    </p:spTree>
    <p:extLst>
      <p:ext uri="{BB962C8B-B14F-4D97-AF65-F5344CB8AC3E}">
        <p14:creationId xmlns:p14="http://schemas.microsoft.com/office/powerpoint/2010/main" val="608787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D78CC-4C65-A342-B011-C7CA0393F7C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DE7A7B0-CA04-1CC7-636D-CEED13CA1AB8}"/>
              </a:ext>
            </a:extLst>
          </p:cNvPr>
          <p:cNvSpPr txBox="1"/>
          <p:nvPr/>
        </p:nvSpPr>
        <p:spPr>
          <a:xfrm>
            <a:off x="367178" y="62159"/>
            <a:ext cx="9847226"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cs typeface="Arial"/>
              </a:rPr>
              <a:t>6. Primary prevention</a:t>
            </a:r>
          </a:p>
        </p:txBody>
      </p:sp>
      <p:sp>
        <p:nvSpPr>
          <p:cNvPr id="3" name="Rectangle 2">
            <a:extLst>
              <a:ext uri="{FF2B5EF4-FFF2-40B4-BE49-F238E27FC236}">
                <a16:creationId xmlns:a16="http://schemas.microsoft.com/office/drawing/2014/main" id="{F2DE4842-2519-3691-C8A0-9C4343F4438C}"/>
              </a:ext>
            </a:extLst>
          </p:cNvPr>
          <p:cNvSpPr/>
          <p:nvPr/>
        </p:nvSpPr>
        <p:spPr>
          <a:xfrm>
            <a:off x="367179" y="1003853"/>
            <a:ext cx="11301790" cy="5032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endParaRPr lang="en-GB" sz="1500" dirty="0">
              <a:solidFill>
                <a:schemeClr val="tx1"/>
              </a:solidFill>
            </a:endParaRPr>
          </a:p>
          <a:p>
            <a:pPr lvl="1"/>
            <a:endParaRPr lang="en-GB" sz="1500" dirty="0">
              <a:solidFill>
                <a:schemeClr val="tx1"/>
              </a:solidFill>
            </a:endParaRPr>
          </a:p>
          <a:p>
            <a:pPr lvl="1"/>
            <a:endParaRPr lang="en-GB" sz="1600" dirty="0">
              <a:solidFill>
                <a:schemeClr val="tx1"/>
              </a:solidFill>
            </a:endParaRPr>
          </a:p>
        </p:txBody>
      </p:sp>
      <p:sp>
        <p:nvSpPr>
          <p:cNvPr id="2" name="Rectangle 1">
            <a:extLst>
              <a:ext uri="{FF2B5EF4-FFF2-40B4-BE49-F238E27FC236}">
                <a16:creationId xmlns:a16="http://schemas.microsoft.com/office/drawing/2014/main" id="{83CA311A-DA07-53FB-747D-DA041EAF4117}"/>
              </a:ext>
            </a:extLst>
          </p:cNvPr>
          <p:cNvSpPr/>
          <p:nvPr/>
        </p:nvSpPr>
        <p:spPr>
          <a:xfrm>
            <a:off x="367179" y="1003853"/>
            <a:ext cx="10941181" cy="5032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285750" indent="-285750">
              <a:buFont typeface="Arial" panose="020B0604020202020204" pitchFamily="34" charset="0"/>
              <a:buChar char="•"/>
            </a:pPr>
            <a:endParaRPr lang="en-GB" sz="1500" dirty="0">
              <a:solidFill>
                <a:schemeClr val="tx1"/>
              </a:solidFill>
            </a:endParaRPr>
          </a:p>
        </p:txBody>
      </p:sp>
      <p:sp>
        <p:nvSpPr>
          <p:cNvPr id="6" name="Rectangle 5">
            <a:extLst>
              <a:ext uri="{FF2B5EF4-FFF2-40B4-BE49-F238E27FC236}">
                <a16:creationId xmlns:a16="http://schemas.microsoft.com/office/drawing/2014/main" id="{40E946A7-115E-4ABF-8890-143C8130CED9}"/>
              </a:ext>
            </a:extLst>
          </p:cNvPr>
          <p:cNvSpPr/>
          <p:nvPr/>
        </p:nvSpPr>
        <p:spPr>
          <a:xfrm>
            <a:off x="445105" y="683333"/>
            <a:ext cx="11301790" cy="1205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normAutofit fontScale="32500" lnSpcReduction="20000"/>
          </a:bodyPr>
          <a:lstStyle/>
          <a:p>
            <a:pPr marL="0" lvl="1">
              <a:lnSpc>
                <a:spcPct val="120000"/>
              </a:lnSpc>
            </a:pPr>
            <a:r>
              <a:rPr lang="en-GB" sz="3700" b="1" dirty="0">
                <a:solidFill>
                  <a:schemeClr val="tx1"/>
                </a:solidFill>
                <a:ea typeface="Calibri" panose="020F0502020204030204" pitchFamily="34" charset="0"/>
              </a:rPr>
              <a:t>Definition </a:t>
            </a:r>
            <a:r>
              <a:rPr lang="en-GB" sz="3700" dirty="0">
                <a:solidFill>
                  <a:schemeClr val="tx1"/>
                </a:solidFill>
                <a:ea typeface="Calibri" panose="020F0502020204030204" pitchFamily="34" charset="0"/>
              </a:rPr>
              <a:t>Primary prevention is generally a universal offer open to all, aimed at those with no support needs to help prevent them developing.</a:t>
            </a:r>
          </a:p>
          <a:p>
            <a:pPr marL="0" lvl="1">
              <a:lnSpc>
                <a:spcPct val="120000"/>
              </a:lnSpc>
            </a:pPr>
            <a:endParaRPr lang="en-GB" dirty="0">
              <a:solidFill>
                <a:schemeClr val="tx1"/>
              </a:solidFill>
              <a:ea typeface="Calibri" panose="020F0502020204030204" pitchFamily="34" charset="0"/>
            </a:endParaRPr>
          </a:p>
          <a:p>
            <a:pPr marL="0" lvl="1">
              <a:lnSpc>
                <a:spcPct val="120000"/>
              </a:lnSpc>
            </a:pPr>
            <a:r>
              <a:rPr lang="en-GB" sz="3700" b="1" dirty="0">
                <a:solidFill>
                  <a:schemeClr val="tx1"/>
                </a:solidFill>
                <a:ea typeface="Calibri" panose="020F0502020204030204" pitchFamily="34" charset="0"/>
              </a:rPr>
              <a:t>What do we need to think about?</a:t>
            </a:r>
            <a:r>
              <a:rPr lang="en-GB" sz="3700" b="1" dirty="0">
                <a:solidFill>
                  <a:schemeClr val="tx2"/>
                </a:solidFill>
                <a:ea typeface="Calibri" panose="020F0502020204030204" pitchFamily="34" charset="0"/>
              </a:rPr>
              <a:t> </a:t>
            </a:r>
            <a:r>
              <a:rPr lang="en-GB" sz="3700" dirty="0">
                <a:solidFill>
                  <a:schemeClr val="tx1"/>
                </a:solidFill>
                <a:ea typeface="Calibri" panose="020F0502020204030204" pitchFamily="34" charset="0"/>
              </a:rPr>
              <a:t>Preventing care needs from developing means working as a whole system and acting at an early stage.</a:t>
            </a:r>
          </a:p>
          <a:p>
            <a:pPr marL="0" lvl="1">
              <a:lnSpc>
                <a:spcPct val="120000"/>
              </a:lnSpc>
            </a:pPr>
            <a:r>
              <a:rPr lang="en-GB" sz="3700" dirty="0">
                <a:solidFill>
                  <a:schemeClr val="tx1"/>
                </a:solidFill>
                <a:ea typeface="Calibri" panose="020F0502020204030204" pitchFamily="34" charset="0"/>
              </a:rPr>
              <a:t>The wider determinants of health and health lifestyles are both critical issues, particularly given that the environment and wider determinants determine 50% of poor health and health behaviours determine 30%</a:t>
            </a:r>
          </a:p>
          <a:p>
            <a:pPr marL="0" lvl="1">
              <a:lnSpc>
                <a:spcPct val="120000"/>
              </a:lnSpc>
            </a:pPr>
            <a:endParaRPr lang="en-GB" sz="1200" kern="100" dirty="0">
              <a:solidFill>
                <a:schemeClr val="tx1"/>
              </a:solidFill>
              <a:ea typeface="Calibri" panose="020F0502020204030204" pitchFamily="34" charset="0"/>
              <a:cs typeface="Times New Roman" panose="02020603050405020304" pitchFamily="18" charset="0"/>
            </a:endParaRPr>
          </a:p>
          <a:p>
            <a:pPr lvl="0">
              <a:lnSpc>
                <a:spcPct val="120000"/>
              </a:lnSpc>
            </a:pPr>
            <a:endParaRPr lang="en-GB" sz="1600" b="1" kern="100" dirty="0">
              <a:solidFill>
                <a:schemeClr val="tx2"/>
              </a:solidFill>
              <a:effectLst/>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0536CE03-C104-C80D-2506-B631C6DDD08B}"/>
              </a:ext>
            </a:extLst>
          </p:cNvPr>
          <p:cNvSpPr/>
          <p:nvPr/>
        </p:nvSpPr>
        <p:spPr>
          <a:xfrm>
            <a:off x="416910" y="1705132"/>
            <a:ext cx="2434122" cy="410803"/>
          </a:xfrm>
          <a:prstGeom prst="rect">
            <a:avLst/>
          </a:prstGeom>
          <a:noFill/>
          <a:ln w="25400">
            <a:solidFill>
              <a:srgbClr val="E303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Technology </a:t>
            </a:r>
          </a:p>
        </p:txBody>
      </p:sp>
      <p:sp>
        <p:nvSpPr>
          <p:cNvPr id="11" name="Rectangle 10">
            <a:extLst>
              <a:ext uri="{FF2B5EF4-FFF2-40B4-BE49-F238E27FC236}">
                <a16:creationId xmlns:a16="http://schemas.microsoft.com/office/drawing/2014/main" id="{A40E59D2-D006-E5A6-4C93-7D0F03FF51F2}"/>
              </a:ext>
            </a:extLst>
          </p:cNvPr>
          <p:cNvSpPr/>
          <p:nvPr/>
        </p:nvSpPr>
        <p:spPr>
          <a:xfrm>
            <a:off x="3111595" y="1705130"/>
            <a:ext cx="2557043" cy="419905"/>
          </a:xfrm>
          <a:prstGeom prst="rect">
            <a:avLst/>
          </a:prstGeom>
          <a:noFill/>
          <a:ln w="25400">
            <a:solidFill>
              <a:srgbClr val="E303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Culture change</a:t>
            </a:r>
          </a:p>
        </p:txBody>
      </p:sp>
      <p:sp>
        <p:nvSpPr>
          <p:cNvPr id="12" name="Rectangle 11">
            <a:extLst>
              <a:ext uri="{FF2B5EF4-FFF2-40B4-BE49-F238E27FC236}">
                <a16:creationId xmlns:a16="http://schemas.microsoft.com/office/drawing/2014/main" id="{F32E3A10-7B60-67A2-C4DC-FEC9B3444BE3}"/>
              </a:ext>
            </a:extLst>
          </p:cNvPr>
          <p:cNvSpPr/>
          <p:nvPr/>
        </p:nvSpPr>
        <p:spPr>
          <a:xfrm>
            <a:off x="5904891" y="1698098"/>
            <a:ext cx="2956559" cy="429005"/>
          </a:xfrm>
          <a:prstGeom prst="rect">
            <a:avLst/>
          </a:prstGeom>
          <a:noFill/>
          <a:ln w="25400">
            <a:solidFill>
              <a:srgbClr val="E303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Early help</a:t>
            </a:r>
          </a:p>
        </p:txBody>
      </p:sp>
      <p:sp>
        <p:nvSpPr>
          <p:cNvPr id="13" name="Rectangle 12">
            <a:extLst>
              <a:ext uri="{FF2B5EF4-FFF2-40B4-BE49-F238E27FC236}">
                <a16:creationId xmlns:a16="http://schemas.microsoft.com/office/drawing/2014/main" id="{F2D36EDF-9C69-7049-C98F-21CD5821C5AE}"/>
              </a:ext>
            </a:extLst>
          </p:cNvPr>
          <p:cNvSpPr/>
          <p:nvPr/>
        </p:nvSpPr>
        <p:spPr>
          <a:xfrm>
            <a:off x="9080204" y="1696031"/>
            <a:ext cx="2440098" cy="429005"/>
          </a:xfrm>
          <a:prstGeom prst="rect">
            <a:avLst/>
          </a:prstGeom>
          <a:noFill/>
          <a:ln w="25400">
            <a:solidFill>
              <a:srgbClr val="E303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Community</a:t>
            </a:r>
          </a:p>
        </p:txBody>
      </p:sp>
      <p:sp>
        <p:nvSpPr>
          <p:cNvPr id="16" name="Rectangle 15">
            <a:extLst>
              <a:ext uri="{FF2B5EF4-FFF2-40B4-BE49-F238E27FC236}">
                <a16:creationId xmlns:a16="http://schemas.microsoft.com/office/drawing/2014/main" id="{D01A46D6-033C-CFCC-655A-DCF17BFA0C0E}"/>
              </a:ext>
            </a:extLst>
          </p:cNvPr>
          <p:cNvSpPr/>
          <p:nvPr/>
        </p:nvSpPr>
        <p:spPr>
          <a:xfrm>
            <a:off x="406142" y="6061640"/>
            <a:ext cx="11301790" cy="666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normAutofit/>
          </a:bodyPr>
          <a:lstStyle/>
          <a:p>
            <a:pPr marL="0" lvl="1">
              <a:lnSpc>
                <a:spcPct val="120000"/>
              </a:lnSpc>
            </a:pPr>
            <a:endParaRPr lang="en-GB" sz="1200" kern="100" dirty="0">
              <a:solidFill>
                <a:schemeClr val="tx1"/>
              </a:solidFill>
              <a:ea typeface="Calibri" panose="020F0502020204030204" pitchFamily="34" charset="0"/>
              <a:cs typeface="Times New Roman" panose="02020603050405020304" pitchFamily="18" charset="0"/>
            </a:endParaRPr>
          </a:p>
          <a:p>
            <a:pPr lvl="0">
              <a:lnSpc>
                <a:spcPct val="120000"/>
              </a:lnSpc>
            </a:pPr>
            <a:endParaRPr lang="en-GB" sz="1600" b="1" kern="100" dirty="0">
              <a:solidFill>
                <a:schemeClr val="tx2"/>
              </a:solidFill>
              <a:effectLst/>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A227777E-BF74-4C0F-91A0-911272FEC0FB}"/>
              </a:ext>
            </a:extLst>
          </p:cNvPr>
          <p:cNvSpPr/>
          <p:nvPr/>
        </p:nvSpPr>
        <p:spPr>
          <a:xfrm>
            <a:off x="3094096" y="2276398"/>
            <a:ext cx="2574542" cy="3827058"/>
          </a:xfrm>
          <a:prstGeom prst="rect">
            <a:avLst/>
          </a:prstGeom>
          <a:noFill/>
          <a:ln>
            <a:solidFill>
              <a:srgbClr val="E3031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80975" lvl="1" indent="-180975">
              <a:spcAft>
                <a:spcPts val="600"/>
              </a:spcAft>
              <a:buFont typeface="+mj-lt"/>
              <a:buAutoNum type="arabicPeriod" startAt="4"/>
            </a:pPr>
            <a:r>
              <a:rPr lang="en-GB" sz="1200" b="1" dirty="0">
                <a:solidFill>
                  <a:schemeClr val="tx1"/>
                </a:solidFill>
                <a:ea typeface="Calibri" panose="020F0502020204030204" pitchFamily="34" charset="0"/>
              </a:rPr>
              <a:t>Conversations</a:t>
            </a:r>
            <a:r>
              <a:rPr lang="en-GB" sz="1200" b="1" dirty="0">
                <a:solidFill>
                  <a:schemeClr val="tx2"/>
                </a:solidFill>
                <a:ea typeface="Calibri" panose="020F0502020204030204" pitchFamily="34" charset="0"/>
              </a:rPr>
              <a:t>: </a:t>
            </a:r>
            <a:r>
              <a:rPr lang="en-GB" sz="1200" dirty="0">
                <a:solidFill>
                  <a:schemeClr val="tx1"/>
                </a:solidFill>
                <a:ea typeface="Calibri" panose="020F0502020204030204" pitchFamily="34" charset="0"/>
              </a:rPr>
              <a:t>Agree and roll out training so prevention and strengths-based practice is embedded in resident conversations.</a:t>
            </a:r>
          </a:p>
          <a:p>
            <a:pPr marL="180975" lvl="1" indent="-180975">
              <a:spcAft>
                <a:spcPts val="600"/>
              </a:spcAft>
              <a:buFont typeface="+mj-lt"/>
              <a:buAutoNum type="arabicPeriod" startAt="4"/>
            </a:pPr>
            <a:r>
              <a:rPr lang="en-GB" sz="1200" b="1" dirty="0">
                <a:solidFill>
                  <a:schemeClr val="tx1"/>
                </a:solidFill>
                <a:ea typeface="Calibri" panose="020F0502020204030204" pitchFamily="34" charset="0"/>
              </a:rPr>
              <a:t>Staff in universal services: </a:t>
            </a:r>
            <a:r>
              <a:rPr lang="en-GB" sz="1200" dirty="0">
                <a:solidFill>
                  <a:schemeClr val="tx1"/>
                </a:solidFill>
                <a:ea typeface="Calibri" panose="020F0502020204030204" pitchFamily="34" charset="0"/>
              </a:rPr>
              <a:t>Upskill staff working in council universal services to focus on working with communities at an early stage, through training and support</a:t>
            </a:r>
          </a:p>
          <a:p>
            <a:pPr marL="180975" lvl="1" indent="-180975">
              <a:spcAft>
                <a:spcPts val="600"/>
              </a:spcAft>
              <a:buFont typeface="+mj-lt"/>
              <a:buAutoNum type="arabicPeriod" startAt="4"/>
            </a:pPr>
            <a:r>
              <a:rPr lang="en-GB" sz="1200" b="1" dirty="0">
                <a:solidFill>
                  <a:schemeClr val="tx1"/>
                </a:solidFill>
                <a:ea typeface="Calibri" panose="020F0502020204030204" pitchFamily="34" charset="0"/>
              </a:rPr>
              <a:t>‘Prevention first’ culture: </a:t>
            </a:r>
            <a:r>
              <a:rPr lang="en-GB" sz="1200" dirty="0">
                <a:solidFill>
                  <a:schemeClr val="tx1"/>
                </a:solidFill>
                <a:ea typeface="Calibri" panose="020F0502020204030204" pitchFamily="34" charset="0"/>
              </a:rPr>
              <a:t>Agree actions to further build a prevention-first culture with council staff and residents, utilising </a:t>
            </a:r>
            <a:r>
              <a:rPr lang="en-GB" sz="1200" dirty="0">
                <a:solidFill>
                  <a:schemeClr val="tx1"/>
                </a:solidFill>
                <a:ea typeface="Times New Roman" panose="02020603050405020304" pitchFamily="18" charset="0"/>
              </a:rPr>
              <a:t>community organisations and networks. This can include self-care, resilience and how and when to get support.</a:t>
            </a:r>
            <a:endParaRPr lang="en-GB" sz="1200" dirty="0">
              <a:solidFill>
                <a:schemeClr val="tx1"/>
              </a:solidFill>
              <a:ea typeface="Calibri" panose="020F0502020204030204" pitchFamily="34" charset="0"/>
            </a:endParaRPr>
          </a:p>
          <a:p>
            <a:pPr marL="180975" lvl="1" indent="-180975">
              <a:spcAft>
                <a:spcPts val="600"/>
              </a:spcAft>
              <a:buFont typeface="+mj-lt"/>
              <a:buAutoNum type="arabicPeriod" startAt="4"/>
            </a:pPr>
            <a:endParaRPr lang="en-GB" sz="1200" dirty="0">
              <a:solidFill>
                <a:schemeClr val="tx1"/>
              </a:solidFill>
              <a:ea typeface="Calibri" panose="020F0502020204030204" pitchFamily="34" charset="0"/>
            </a:endParaRPr>
          </a:p>
          <a:p>
            <a:pPr marL="180975" lvl="1" indent="-180975">
              <a:spcAft>
                <a:spcPts val="600"/>
              </a:spcAft>
              <a:buFont typeface="+mj-lt"/>
              <a:buAutoNum type="arabicPeriod" startAt="4"/>
            </a:pPr>
            <a:endParaRPr lang="en-GB" sz="1200" dirty="0">
              <a:solidFill>
                <a:schemeClr val="tx1"/>
              </a:solidFill>
              <a:ea typeface="Calibri" panose="020F0502020204030204" pitchFamily="34" charset="0"/>
            </a:endParaRPr>
          </a:p>
        </p:txBody>
      </p:sp>
      <p:sp>
        <p:nvSpPr>
          <p:cNvPr id="19" name="Rectangle 18">
            <a:extLst>
              <a:ext uri="{FF2B5EF4-FFF2-40B4-BE49-F238E27FC236}">
                <a16:creationId xmlns:a16="http://schemas.microsoft.com/office/drawing/2014/main" id="{900BFB8D-A897-2DC2-CE9E-98553B357EB5}"/>
              </a:ext>
            </a:extLst>
          </p:cNvPr>
          <p:cNvSpPr/>
          <p:nvPr/>
        </p:nvSpPr>
        <p:spPr>
          <a:xfrm>
            <a:off x="5911702" y="2276398"/>
            <a:ext cx="2956560" cy="3813199"/>
          </a:xfrm>
          <a:prstGeom prst="rect">
            <a:avLst/>
          </a:prstGeom>
          <a:solidFill>
            <a:schemeClr val="bg1"/>
          </a:solidFill>
          <a:ln>
            <a:solidFill>
              <a:srgbClr val="E3031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65113" lvl="1" indent="-265113">
              <a:spcAft>
                <a:spcPts val="600"/>
              </a:spcAft>
              <a:buFont typeface="+mj-lt"/>
              <a:buAutoNum type="arabicPeriod" startAt="8"/>
            </a:pPr>
            <a:r>
              <a:rPr lang="en-GB" sz="1200" b="1" dirty="0">
                <a:solidFill>
                  <a:schemeClr val="tx1"/>
                </a:solidFill>
                <a:ea typeface="Calibri" panose="020F0502020204030204" pitchFamily="34" charset="0"/>
              </a:rPr>
              <a:t>Health in all policies</a:t>
            </a:r>
            <a:r>
              <a:rPr lang="en-GB" sz="1200" dirty="0">
                <a:solidFill>
                  <a:schemeClr val="tx1"/>
                </a:solidFill>
                <a:ea typeface="Calibri" panose="020F0502020204030204" pitchFamily="34" charset="0"/>
              </a:rPr>
              <a:t>: Work with public health to e</a:t>
            </a:r>
            <a:r>
              <a:rPr lang="en-GB" sz="1200" kern="100" dirty="0">
                <a:solidFill>
                  <a:schemeClr val="tx1"/>
                </a:solidFill>
                <a:ea typeface="Calibri" panose="020F0502020204030204" pitchFamily="34" charset="0"/>
                <a:cs typeface="Times New Roman" panose="02020603050405020304" pitchFamily="18" charset="0"/>
              </a:rPr>
              <a:t>nsure a ‘health in all policies’ approach across the local authority.</a:t>
            </a:r>
          </a:p>
          <a:p>
            <a:pPr marL="265113" lvl="1" indent="-265113">
              <a:spcAft>
                <a:spcPts val="600"/>
              </a:spcAft>
              <a:buFont typeface="+mj-lt"/>
              <a:buAutoNum type="arabicPeriod" startAt="9"/>
            </a:pPr>
            <a:r>
              <a:rPr lang="en-GB" sz="1200" b="1" dirty="0">
                <a:solidFill>
                  <a:schemeClr val="tx1"/>
                </a:solidFill>
                <a:ea typeface="Calibri" panose="020F0502020204030204" pitchFamily="34" charset="0"/>
              </a:rPr>
              <a:t>Wider determinants</a:t>
            </a:r>
            <a:r>
              <a:rPr lang="en-GB" sz="1200" dirty="0">
                <a:solidFill>
                  <a:schemeClr val="tx1"/>
                </a:solidFill>
                <a:ea typeface="Calibri" panose="020F0502020204030204" pitchFamily="34" charset="0"/>
              </a:rPr>
              <a:t>: Work with colleagues to agree and carry out plans to improve social isolation, housing and employment.</a:t>
            </a:r>
          </a:p>
          <a:p>
            <a:pPr marL="265113" lvl="1" indent="-265113">
              <a:spcAft>
                <a:spcPts val="600"/>
              </a:spcAft>
              <a:buFont typeface="+mj-lt"/>
              <a:buAutoNum type="arabicPeriod" startAt="9"/>
            </a:pPr>
            <a:r>
              <a:rPr lang="en-GB" sz="1200" b="1" kern="100" dirty="0">
                <a:solidFill>
                  <a:schemeClr val="tx1"/>
                </a:solidFill>
                <a:ea typeface="Calibri" panose="020F0502020204030204" pitchFamily="34" charset="0"/>
                <a:cs typeface="Times New Roman" panose="02020603050405020304" pitchFamily="18" charset="0"/>
              </a:rPr>
              <a:t>Health behaviours</a:t>
            </a:r>
            <a:r>
              <a:rPr lang="en-GB" sz="1200" b="1" kern="100" dirty="0">
                <a:solidFill>
                  <a:schemeClr val="tx2"/>
                </a:solidFill>
                <a:ea typeface="Calibri" panose="020F0502020204030204" pitchFamily="34" charset="0"/>
                <a:cs typeface="Times New Roman" panose="02020603050405020304" pitchFamily="18" charset="0"/>
              </a:rPr>
              <a:t>: </a:t>
            </a:r>
            <a:r>
              <a:rPr lang="en-GB" sz="1200" kern="100" dirty="0">
                <a:solidFill>
                  <a:schemeClr val="tx1"/>
                </a:solidFill>
                <a:ea typeface="Calibri" panose="020F0502020204030204" pitchFamily="34" charset="0"/>
                <a:cs typeface="Times New Roman" panose="02020603050405020304" pitchFamily="18" charset="0"/>
              </a:rPr>
              <a:t>Work with colleagues to carry out plans to tackle smoking and obesity</a:t>
            </a:r>
            <a:r>
              <a:rPr lang="en-GB" sz="1200" dirty="0">
                <a:solidFill>
                  <a:schemeClr val="tx1"/>
                </a:solidFill>
                <a:ea typeface="Calibri" panose="020F0502020204030204" pitchFamily="34" charset="0"/>
              </a:rPr>
              <a:t> </a:t>
            </a:r>
            <a:r>
              <a:rPr lang="en-GB" sz="1200" kern="100" dirty="0">
                <a:solidFill>
                  <a:schemeClr val="tx1"/>
                </a:solidFill>
                <a:ea typeface="Calibri" panose="020F0502020204030204" pitchFamily="34" charset="0"/>
                <a:cs typeface="Times New Roman" panose="02020603050405020304" pitchFamily="18" charset="0"/>
              </a:rPr>
              <a:t>as primary risk factors associated with health conditions with high levels of prevalence in the borough, co-deigning </a:t>
            </a:r>
            <a:r>
              <a:rPr lang="en-GB" sz="1200" dirty="0">
                <a:solidFill>
                  <a:schemeClr val="tx1"/>
                </a:solidFill>
                <a:ea typeface="Calibri" panose="020F0502020204030204" pitchFamily="34" charset="0"/>
              </a:rPr>
              <a:t>healthy lifestyles support with communities.</a:t>
            </a:r>
          </a:p>
          <a:p>
            <a:pPr marL="265113" lvl="1" indent="-265113">
              <a:spcAft>
                <a:spcPts val="600"/>
              </a:spcAft>
              <a:buFont typeface="+mj-lt"/>
              <a:buAutoNum type="arabicPeriod" startAt="9"/>
            </a:pPr>
            <a:r>
              <a:rPr lang="en-GB" sz="1200" b="1" dirty="0">
                <a:solidFill>
                  <a:schemeClr val="tx1"/>
                </a:solidFill>
                <a:ea typeface="Calibri" panose="020F0502020204030204" pitchFamily="34" charset="0"/>
              </a:rPr>
              <a:t>Planning: </a:t>
            </a:r>
            <a:r>
              <a:rPr lang="en-GB" sz="1200" dirty="0">
                <a:solidFill>
                  <a:schemeClr val="tx1"/>
                </a:solidFill>
                <a:ea typeface="Calibri" panose="020F0502020204030204" pitchFamily="34" charset="0"/>
              </a:rPr>
              <a:t>Use research on demographic change to prepare and plan for future social care demand.</a:t>
            </a:r>
          </a:p>
          <a:p>
            <a:pPr marL="0" lvl="1">
              <a:spcAft>
                <a:spcPts val="600"/>
              </a:spcAft>
            </a:pPr>
            <a:endParaRPr lang="en-GB" sz="1200" dirty="0">
              <a:solidFill>
                <a:schemeClr val="tx1"/>
              </a:solidFill>
              <a:ea typeface="Calibri" panose="020F0502020204030204" pitchFamily="34" charset="0"/>
            </a:endParaRPr>
          </a:p>
          <a:p>
            <a:pPr marL="180975" lvl="1" indent="-180975">
              <a:spcAft>
                <a:spcPts val="600"/>
              </a:spcAft>
              <a:buFont typeface="+mj-lt"/>
              <a:buAutoNum type="arabicPeriod" startAt="8"/>
            </a:pPr>
            <a:endParaRPr lang="en-GB" sz="1200" kern="100" dirty="0">
              <a:solidFill>
                <a:schemeClr val="tx1"/>
              </a:solidFill>
              <a:ea typeface="Calibri" panose="020F0502020204030204" pitchFamily="34" charset="0"/>
              <a:cs typeface="Times New Roman" panose="02020603050405020304" pitchFamily="18" charset="0"/>
            </a:endParaRPr>
          </a:p>
          <a:p>
            <a:pPr marL="180975" lvl="1" indent="-180975">
              <a:spcAft>
                <a:spcPts val="600"/>
              </a:spcAft>
              <a:buFont typeface="+mj-lt"/>
              <a:buAutoNum type="arabicPeriod" startAt="8"/>
            </a:pPr>
            <a:endParaRPr lang="en-GB" sz="1200" kern="100" dirty="0">
              <a:solidFill>
                <a:schemeClr val="tx1"/>
              </a:solidFill>
              <a:ea typeface="Calibri" panose="020F0502020204030204" pitchFamily="34" charset="0"/>
              <a:cs typeface="Times New Roman" panose="02020603050405020304" pitchFamily="18" charset="0"/>
            </a:endParaRPr>
          </a:p>
          <a:p>
            <a:pPr marL="180975" lvl="1" indent="-180975">
              <a:spcAft>
                <a:spcPts val="600"/>
              </a:spcAft>
              <a:buFont typeface="+mj-lt"/>
              <a:buAutoNum type="arabicPeriod" startAt="8"/>
            </a:pPr>
            <a:endParaRPr lang="en-GB" sz="1200" kern="100" dirty="0">
              <a:solidFill>
                <a:schemeClr val="tx1"/>
              </a:solidFill>
              <a:ea typeface="Calibri" panose="020F0502020204030204" pitchFamily="34" charset="0"/>
              <a:cs typeface="Times New Roman" panose="02020603050405020304" pitchFamily="18" charset="0"/>
            </a:endParaRPr>
          </a:p>
          <a:p>
            <a:pPr marL="0" lvl="1">
              <a:spcAft>
                <a:spcPts val="600"/>
              </a:spcAft>
            </a:pPr>
            <a:endParaRPr lang="en-GB" sz="1200" dirty="0">
              <a:solidFill>
                <a:schemeClr val="tx1"/>
              </a:solidFill>
              <a:ea typeface="Calibri" panose="020F0502020204030204" pitchFamily="34" charset="0"/>
            </a:endParaRPr>
          </a:p>
          <a:p>
            <a:pPr marL="180975" lvl="1" indent="-180975">
              <a:spcAft>
                <a:spcPts val="600"/>
              </a:spcAft>
              <a:buFont typeface="+mj-lt"/>
              <a:buAutoNum type="arabicPeriod" startAt="8"/>
            </a:pPr>
            <a:endParaRPr lang="en-GB" sz="1200" dirty="0">
              <a:solidFill>
                <a:schemeClr val="tx1"/>
              </a:solidFill>
              <a:ea typeface="Calibri" panose="020F0502020204030204" pitchFamily="34" charset="0"/>
            </a:endParaRPr>
          </a:p>
          <a:p>
            <a:pPr marL="0" lvl="1">
              <a:spcAft>
                <a:spcPts val="600"/>
              </a:spcAft>
            </a:pPr>
            <a:r>
              <a:rPr lang="en-GB" sz="1200" dirty="0">
                <a:solidFill>
                  <a:schemeClr val="tx1"/>
                </a:solidFill>
                <a:ea typeface="Calibri" panose="020F0502020204030204" pitchFamily="34" charset="0"/>
              </a:rPr>
              <a:t>.</a:t>
            </a:r>
          </a:p>
          <a:p>
            <a:pPr marL="0" lvl="1"/>
            <a:endParaRPr lang="en-GB" sz="1200" dirty="0">
              <a:solidFill>
                <a:schemeClr val="tx1"/>
              </a:solidFill>
              <a:ea typeface="Times New Roman" panose="02020603050405020304" pitchFamily="18" charset="0"/>
            </a:endParaRPr>
          </a:p>
        </p:txBody>
      </p:sp>
      <p:sp>
        <p:nvSpPr>
          <p:cNvPr id="24" name="Rectangle 23">
            <a:extLst>
              <a:ext uri="{FF2B5EF4-FFF2-40B4-BE49-F238E27FC236}">
                <a16:creationId xmlns:a16="http://schemas.microsoft.com/office/drawing/2014/main" id="{1E1BEFAA-7954-807E-F12D-8B03078AAB64}"/>
              </a:ext>
            </a:extLst>
          </p:cNvPr>
          <p:cNvSpPr/>
          <p:nvPr/>
        </p:nvSpPr>
        <p:spPr>
          <a:xfrm>
            <a:off x="9080204" y="2283924"/>
            <a:ext cx="2440097" cy="3805674"/>
          </a:xfrm>
          <a:prstGeom prst="rect">
            <a:avLst/>
          </a:prstGeom>
          <a:solidFill>
            <a:schemeClr val="bg1"/>
          </a:solidFill>
          <a:ln>
            <a:solidFill>
              <a:srgbClr val="E3031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65113" lvl="1" indent="-265113">
              <a:spcAft>
                <a:spcPts val="600"/>
              </a:spcAft>
              <a:buFont typeface="+mj-lt"/>
              <a:buAutoNum type="arabicPeriod" startAt="12"/>
            </a:pPr>
            <a:r>
              <a:rPr lang="en-GB" sz="1200" b="1" dirty="0">
                <a:solidFill>
                  <a:schemeClr val="tx1"/>
                </a:solidFill>
                <a:ea typeface="Calibri" panose="020F0502020204030204" pitchFamily="34" charset="0"/>
              </a:rPr>
              <a:t>Information: </a:t>
            </a:r>
            <a:r>
              <a:rPr lang="en-GB" sz="1200" dirty="0">
                <a:solidFill>
                  <a:schemeClr val="tx1"/>
                </a:solidFill>
                <a:ea typeface="Calibri" panose="020F0502020204030204" pitchFamily="34" charset="0"/>
              </a:rPr>
              <a:t>Develop more local, accessible information on staying well with communities, targeting people with low health literacy. This includes via an online community and family hubs site.</a:t>
            </a:r>
          </a:p>
          <a:p>
            <a:pPr marL="265113" lvl="1" indent="-265113">
              <a:spcAft>
                <a:spcPts val="600"/>
              </a:spcAft>
              <a:buFont typeface="+mj-lt"/>
              <a:buAutoNum type="arabicPeriod" startAt="12"/>
            </a:pPr>
            <a:r>
              <a:rPr lang="en-GB" sz="1200" b="1" dirty="0">
                <a:solidFill>
                  <a:schemeClr val="tx1"/>
                </a:solidFill>
                <a:ea typeface="Calibri" panose="020F0502020204030204" pitchFamily="34" charset="0"/>
              </a:rPr>
              <a:t>Universal activity: </a:t>
            </a:r>
            <a:r>
              <a:rPr lang="en-GB" sz="1200" dirty="0">
                <a:solidFill>
                  <a:schemeClr val="tx1"/>
                </a:solidFill>
                <a:ea typeface="Calibri" panose="020F0502020204030204" pitchFamily="34" charset="0"/>
              </a:rPr>
              <a:t>Review universal and/or community wellbeing activities (e.g. council resident events) so healthy lifestyles promotion is built-in.</a:t>
            </a:r>
          </a:p>
          <a:p>
            <a:pPr marL="265113" lvl="1" indent="-265113">
              <a:spcAft>
                <a:spcPts val="600"/>
              </a:spcAft>
              <a:buFont typeface="+mj-lt"/>
              <a:buAutoNum type="arabicPeriod" startAt="12"/>
            </a:pPr>
            <a:r>
              <a:rPr lang="en-GB" sz="1200" b="1" dirty="0">
                <a:solidFill>
                  <a:schemeClr val="tx1"/>
                </a:solidFill>
                <a:ea typeface="Calibri" panose="020F0502020204030204" pitchFamily="34" charset="0"/>
              </a:rPr>
              <a:t>Access: </a:t>
            </a:r>
            <a:r>
              <a:rPr lang="en-GB" sz="1200" dirty="0">
                <a:solidFill>
                  <a:schemeClr val="tx1"/>
                </a:solidFill>
                <a:ea typeface="Calibri" panose="020F0502020204030204" pitchFamily="34" charset="0"/>
              </a:rPr>
              <a:t>Work with communities to continually understand and improve access to support services.</a:t>
            </a:r>
          </a:p>
          <a:p>
            <a:pPr marL="0" lvl="1">
              <a:spcAft>
                <a:spcPts val="600"/>
              </a:spcAft>
            </a:pPr>
            <a:endParaRPr lang="en-GB" sz="1200" dirty="0">
              <a:solidFill>
                <a:schemeClr val="tx1"/>
              </a:solidFill>
              <a:ea typeface="Calibri" panose="020F0502020204030204" pitchFamily="34" charset="0"/>
            </a:endParaRPr>
          </a:p>
          <a:p>
            <a:pPr marL="265113" lvl="1" indent="-265113">
              <a:spcAft>
                <a:spcPts val="600"/>
              </a:spcAft>
              <a:buFont typeface="+mj-lt"/>
              <a:buAutoNum type="arabicPeriod" startAt="11"/>
            </a:pPr>
            <a:endParaRPr lang="en-GB" sz="1200" dirty="0">
              <a:solidFill>
                <a:schemeClr val="tx1"/>
              </a:solidFill>
              <a:ea typeface="Calibri" panose="020F0502020204030204" pitchFamily="34" charset="0"/>
            </a:endParaRPr>
          </a:p>
          <a:p>
            <a:pPr marL="265113" lvl="1" indent="-265113">
              <a:spcAft>
                <a:spcPts val="600"/>
              </a:spcAft>
              <a:buFont typeface="+mj-lt"/>
              <a:buAutoNum type="arabicPeriod" startAt="11"/>
            </a:pPr>
            <a:endParaRPr lang="en-GB" sz="1200" dirty="0">
              <a:solidFill>
                <a:schemeClr val="tx1"/>
              </a:solidFill>
              <a:ea typeface="Calibri" panose="020F0502020204030204" pitchFamily="34" charset="0"/>
            </a:endParaRPr>
          </a:p>
          <a:p>
            <a:pPr marL="265113" lvl="1" indent="-265113">
              <a:spcAft>
                <a:spcPts val="600"/>
              </a:spcAft>
              <a:buFont typeface="+mj-lt"/>
              <a:buAutoNum type="arabicPeriod" startAt="11"/>
            </a:pPr>
            <a:endParaRPr lang="en-GB" sz="1200" dirty="0">
              <a:solidFill>
                <a:schemeClr val="tx1"/>
              </a:solidFill>
              <a:ea typeface="Calibri" panose="020F0502020204030204" pitchFamily="34" charset="0"/>
            </a:endParaRPr>
          </a:p>
        </p:txBody>
      </p:sp>
      <p:sp>
        <p:nvSpPr>
          <p:cNvPr id="5" name="Rectangle 4">
            <a:extLst>
              <a:ext uri="{FF2B5EF4-FFF2-40B4-BE49-F238E27FC236}">
                <a16:creationId xmlns:a16="http://schemas.microsoft.com/office/drawing/2014/main" id="{5E809D27-BD96-3891-4B87-8B1973C21870}"/>
              </a:ext>
            </a:extLst>
          </p:cNvPr>
          <p:cNvSpPr/>
          <p:nvPr/>
        </p:nvSpPr>
        <p:spPr>
          <a:xfrm>
            <a:off x="416910" y="2276398"/>
            <a:ext cx="2434122" cy="3827058"/>
          </a:xfrm>
          <a:prstGeom prst="rect">
            <a:avLst/>
          </a:prstGeom>
          <a:noFill/>
          <a:ln>
            <a:solidFill>
              <a:srgbClr val="E3031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80975" lvl="1" indent="-180975">
              <a:spcAft>
                <a:spcPts val="600"/>
              </a:spcAft>
              <a:buFont typeface="+mj-lt"/>
              <a:buAutoNum type="arabicPeriod"/>
            </a:pPr>
            <a:r>
              <a:rPr lang="en-GB" sz="1200" b="1" dirty="0">
                <a:solidFill>
                  <a:schemeClr val="tx1"/>
                </a:solidFill>
                <a:ea typeface="Calibri" panose="020F0502020204030204" pitchFamily="34" charset="0"/>
              </a:rPr>
              <a:t>Care technology</a:t>
            </a:r>
            <a:r>
              <a:rPr lang="en-GB" sz="1200" dirty="0">
                <a:solidFill>
                  <a:schemeClr val="tx1"/>
                </a:solidFill>
                <a:ea typeface="Calibri" panose="020F0502020204030204" pitchFamily="34" charset="0"/>
              </a:rPr>
              <a:t>: Develop a comprehensive universal care technology offer aimed at preventing care needs developing.</a:t>
            </a:r>
          </a:p>
          <a:p>
            <a:pPr marL="180975" lvl="1" indent="-180975">
              <a:spcAft>
                <a:spcPts val="600"/>
              </a:spcAft>
              <a:buFont typeface="+mj-lt"/>
              <a:buAutoNum type="arabicPeriod" startAt="2"/>
            </a:pPr>
            <a:r>
              <a:rPr lang="en-GB" sz="1200" b="1" dirty="0">
                <a:solidFill>
                  <a:schemeClr val="tx1"/>
                </a:solidFill>
                <a:ea typeface="Calibri" panose="020F0502020204030204" pitchFamily="34" charset="0"/>
              </a:rPr>
              <a:t>Information: </a:t>
            </a:r>
            <a:r>
              <a:rPr lang="en-GB" sz="1200" dirty="0">
                <a:solidFill>
                  <a:schemeClr val="tx1"/>
                </a:solidFill>
                <a:ea typeface="Calibri" panose="020F0502020204030204" pitchFamily="34" charset="0"/>
              </a:rPr>
              <a:t>Produce new information for residents on digital technology that supports health and wellbeing, and how residents can access this directly.</a:t>
            </a:r>
          </a:p>
          <a:p>
            <a:pPr marL="180975" lvl="1" indent="-180975">
              <a:spcAft>
                <a:spcPts val="600"/>
              </a:spcAft>
              <a:buFont typeface="+mj-lt"/>
              <a:buAutoNum type="arabicPeriod"/>
            </a:pPr>
            <a:endParaRPr lang="en-GB" sz="1200" dirty="0">
              <a:solidFill>
                <a:schemeClr val="tx1"/>
              </a:solidFill>
              <a:ea typeface="Calibri" panose="020F0502020204030204" pitchFamily="34" charset="0"/>
            </a:endParaRPr>
          </a:p>
          <a:p>
            <a:pPr marL="180975" lvl="1" indent="-180975">
              <a:spcAft>
                <a:spcPts val="600"/>
              </a:spcAft>
              <a:buFont typeface="+mj-lt"/>
              <a:buAutoNum type="arabicPeriod"/>
            </a:pPr>
            <a:endParaRPr lang="en-GB" sz="1200" dirty="0">
              <a:solidFill>
                <a:schemeClr val="tx1"/>
              </a:solidFill>
              <a:ea typeface="Calibri" panose="020F0502020204030204" pitchFamily="34" charset="0"/>
            </a:endParaRPr>
          </a:p>
          <a:p>
            <a:pPr marL="180975" lvl="1" indent="-180975">
              <a:spcAft>
                <a:spcPts val="600"/>
              </a:spcAft>
              <a:buFont typeface="+mj-lt"/>
              <a:buAutoNum type="arabicPeriod"/>
            </a:pPr>
            <a:endParaRPr lang="en-GB" sz="1200" dirty="0">
              <a:solidFill>
                <a:schemeClr val="tx1"/>
              </a:solidFill>
              <a:ea typeface="Calibri" panose="020F0502020204030204" pitchFamily="34" charset="0"/>
            </a:endParaRPr>
          </a:p>
        </p:txBody>
      </p:sp>
      <p:sp>
        <p:nvSpPr>
          <p:cNvPr id="7" name="Rectangle 6">
            <a:extLst>
              <a:ext uri="{FF2B5EF4-FFF2-40B4-BE49-F238E27FC236}">
                <a16:creationId xmlns:a16="http://schemas.microsoft.com/office/drawing/2014/main" id="{DB5AE374-7ED2-6971-3C13-5C4D7095B3FC}"/>
              </a:ext>
            </a:extLst>
          </p:cNvPr>
          <p:cNvSpPr/>
          <p:nvPr/>
        </p:nvSpPr>
        <p:spPr>
          <a:xfrm>
            <a:off x="416910" y="6216032"/>
            <a:ext cx="11103392" cy="470681"/>
          </a:xfrm>
          <a:prstGeom prst="rect">
            <a:avLst/>
          </a:prstGeom>
          <a:solidFill>
            <a:schemeClr val="bg1"/>
          </a:solidFill>
          <a:ln w="25400">
            <a:solidFill>
              <a:srgbClr val="E3031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lvl="1"/>
            <a:r>
              <a:rPr lang="en-GB" sz="1200" b="1" dirty="0">
                <a:solidFill>
                  <a:schemeClr val="tx1"/>
                </a:solidFill>
                <a:ea typeface="Times New Roman" panose="02020603050405020304" pitchFamily="18" charset="0"/>
              </a:rPr>
              <a:t>Partnership action: </a:t>
            </a:r>
            <a:r>
              <a:rPr lang="en-GB" sz="1200" dirty="0">
                <a:solidFill>
                  <a:schemeClr val="tx1"/>
                </a:solidFill>
                <a:ea typeface="Times New Roman" panose="02020603050405020304" pitchFamily="18" charset="0"/>
              </a:rPr>
              <a:t>The partnership action needed in this area relates to the wider determinants of health, health behaviours, tackling health inequalities, promoting culture change through information and advice, and improving access to early help. </a:t>
            </a:r>
          </a:p>
        </p:txBody>
      </p:sp>
    </p:spTree>
    <p:extLst>
      <p:ext uri="{BB962C8B-B14F-4D97-AF65-F5344CB8AC3E}">
        <p14:creationId xmlns:p14="http://schemas.microsoft.com/office/powerpoint/2010/main" val="1490862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E9C82-516B-376A-5F76-18BFBE60EEC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2A63924-6EB5-B304-D121-79000783121E}"/>
              </a:ext>
            </a:extLst>
          </p:cNvPr>
          <p:cNvSpPr txBox="1"/>
          <p:nvPr/>
        </p:nvSpPr>
        <p:spPr>
          <a:xfrm>
            <a:off x="367178" y="62159"/>
            <a:ext cx="9847226"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cs typeface="Arial"/>
              </a:rPr>
              <a:t>7. Reduce</a:t>
            </a:r>
          </a:p>
        </p:txBody>
      </p:sp>
      <p:sp>
        <p:nvSpPr>
          <p:cNvPr id="3" name="Rectangle 2">
            <a:extLst>
              <a:ext uri="{FF2B5EF4-FFF2-40B4-BE49-F238E27FC236}">
                <a16:creationId xmlns:a16="http://schemas.microsoft.com/office/drawing/2014/main" id="{D696379E-7333-BBE6-403C-13C0206D4ADA}"/>
              </a:ext>
            </a:extLst>
          </p:cNvPr>
          <p:cNvSpPr/>
          <p:nvPr/>
        </p:nvSpPr>
        <p:spPr>
          <a:xfrm>
            <a:off x="367179" y="1003853"/>
            <a:ext cx="11301790" cy="5032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endParaRPr lang="en-GB" sz="1500" dirty="0">
              <a:solidFill>
                <a:schemeClr val="tx1"/>
              </a:solidFill>
            </a:endParaRPr>
          </a:p>
          <a:p>
            <a:pPr lvl="1"/>
            <a:endParaRPr lang="en-GB" sz="1500" dirty="0">
              <a:solidFill>
                <a:schemeClr val="tx1"/>
              </a:solidFill>
            </a:endParaRPr>
          </a:p>
          <a:p>
            <a:pPr lvl="1"/>
            <a:endParaRPr lang="en-GB" sz="1600" dirty="0">
              <a:solidFill>
                <a:schemeClr val="tx1"/>
              </a:solidFill>
            </a:endParaRPr>
          </a:p>
        </p:txBody>
      </p:sp>
      <p:sp>
        <p:nvSpPr>
          <p:cNvPr id="2" name="Rectangle 1">
            <a:extLst>
              <a:ext uri="{FF2B5EF4-FFF2-40B4-BE49-F238E27FC236}">
                <a16:creationId xmlns:a16="http://schemas.microsoft.com/office/drawing/2014/main" id="{B20BCDD9-0F48-D71A-C927-FF6BD47DDFA7}"/>
              </a:ext>
            </a:extLst>
          </p:cNvPr>
          <p:cNvSpPr/>
          <p:nvPr/>
        </p:nvSpPr>
        <p:spPr>
          <a:xfrm>
            <a:off x="367179" y="1003853"/>
            <a:ext cx="10941181" cy="5032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285750" indent="-285750">
              <a:buFont typeface="Arial" panose="020B0604020202020204" pitchFamily="34" charset="0"/>
              <a:buChar char="•"/>
            </a:pPr>
            <a:endParaRPr lang="en-GB" sz="1500" dirty="0">
              <a:solidFill>
                <a:schemeClr val="tx1"/>
              </a:solidFill>
            </a:endParaRPr>
          </a:p>
        </p:txBody>
      </p:sp>
      <p:sp>
        <p:nvSpPr>
          <p:cNvPr id="6" name="Rectangle 5">
            <a:extLst>
              <a:ext uri="{FF2B5EF4-FFF2-40B4-BE49-F238E27FC236}">
                <a16:creationId xmlns:a16="http://schemas.microsoft.com/office/drawing/2014/main" id="{75D30D76-769C-E973-38E2-DE9D8B69BA42}"/>
              </a:ext>
            </a:extLst>
          </p:cNvPr>
          <p:cNvSpPr/>
          <p:nvPr/>
        </p:nvSpPr>
        <p:spPr>
          <a:xfrm>
            <a:off x="445105" y="683333"/>
            <a:ext cx="11301790" cy="1205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normAutofit fontScale="25000" lnSpcReduction="20000"/>
          </a:bodyPr>
          <a:lstStyle/>
          <a:p>
            <a:pPr marL="0" lvl="1">
              <a:lnSpc>
                <a:spcPct val="120000"/>
              </a:lnSpc>
            </a:pPr>
            <a:r>
              <a:rPr lang="en-GB" sz="4800" b="1" dirty="0">
                <a:solidFill>
                  <a:schemeClr val="tx1"/>
                </a:solidFill>
                <a:ea typeface="Calibri" panose="020F0502020204030204" pitchFamily="34" charset="0"/>
              </a:rPr>
              <a:t>Definition </a:t>
            </a:r>
            <a:r>
              <a:rPr lang="en-GB" sz="4800" dirty="0">
                <a:solidFill>
                  <a:schemeClr val="tx1"/>
                </a:solidFill>
                <a:ea typeface="Calibri" panose="020F0502020204030204" pitchFamily="34" charset="0"/>
              </a:rPr>
              <a:t>Secondary intervention and early intervention. This is more targeted, aimed  at those with an increased risk of needing support. </a:t>
            </a:r>
          </a:p>
          <a:p>
            <a:pPr marL="0" lvl="1">
              <a:lnSpc>
                <a:spcPct val="120000"/>
              </a:lnSpc>
            </a:pPr>
            <a:endParaRPr lang="en-GB" sz="2400" dirty="0">
              <a:solidFill>
                <a:schemeClr val="tx1"/>
              </a:solidFill>
              <a:ea typeface="Calibri" panose="020F0502020204030204" pitchFamily="34" charset="0"/>
            </a:endParaRPr>
          </a:p>
          <a:p>
            <a:pPr marL="0" lvl="1">
              <a:lnSpc>
                <a:spcPct val="120000"/>
              </a:lnSpc>
            </a:pPr>
            <a:r>
              <a:rPr lang="en-GB" sz="4800" b="1" dirty="0">
                <a:solidFill>
                  <a:schemeClr val="tx1"/>
                </a:solidFill>
                <a:ea typeface="Calibri" panose="020F0502020204030204" pitchFamily="34" charset="0"/>
              </a:rPr>
              <a:t>What do we need to think about?</a:t>
            </a:r>
            <a:r>
              <a:rPr lang="en-GB" sz="4800" b="1" dirty="0">
                <a:solidFill>
                  <a:schemeClr val="tx2"/>
                </a:solidFill>
                <a:ea typeface="Calibri" panose="020F0502020204030204" pitchFamily="34" charset="0"/>
              </a:rPr>
              <a:t> </a:t>
            </a:r>
            <a:r>
              <a:rPr lang="en-GB" sz="4800" dirty="0">
                <a:solidFill>
                  <a:schemeClr val="tx1"/>
                </a:solidFill>
                <a:ea typeface="Calibri" panose="020F0502020204030204" pitchFamily="34" charset="0"/>
              </a:rPr>
              <a:t>Reducing care and support needs by targeting those at-risk means working closely with communities and continually using evidence and insights to make a difference.  It also means ensuring there is robust support to unpaid carers. Early intervention is important here, particularly as long-term conditions are a major driver of health and social care needs, and that an estimated 38,000 cases are unidentified and therefore unmanaged. </a:t>
            </a:r>
          </a:p>
          <a:p>
            <a:pPr marL="0" lvl="1">
              <a:lnSpc>
                <a:spcPct val="120000"/>
              </a:lnSpc>
            </a:pPr>
            <a:endParaRPr lang="en-GB" sz="1200" kern="100" dirty="0">
              <a:solidFill>
                <a:schemeClr val="tx1"/>
              </a:solidFill>
              <a:ea typeface="Calibri" panose="020F0502020204030204" pitchFamily="34" charset="0"/>
              <a:cs typeface="Times New Roman" panose="02020603050405020304" pitchFamily="18" charset="0"/>
            </a:endParaRPr>
          </a:p>
          <a:p>
            <a:pPr lvl="0">
              <a:lnSpc>
                <a:spcPct val="120000"/>
              </a:lnSpc>
            </a:pPr>
            <a:endParaRPr lang="en-GB" sz="1600" b="1" kern="100" dirty="0">
              <a:solidFill>
                <a:schemeClr val="tx2"/>
              </a:solidFill>
              <a:effectLst/>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CA7949E9-05BD-04D9-A8B7-BE5007D77BF4}"/>
              </a:ext>
            </a:extLst>
          </p:cNvPr>
          <p:cNvSpPr/>
          <p:nvPr/>
        </p:nvSpPr>
        <p:spPr>
          <a:xfrm>
            <a:off x="423720" y="1696031"/>
            <a:ext cx="1772940" cy="445352"/>
          </a:xfrm>
          <a:prstGeom prst="rect">
            <a:avLst/>
          </a:prstGeom>
          <a:noFill/>
          <a:ln w="25400">
            <a:solidFill>
              <a:srgbClr val="E303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Technology </a:t>
            </a:r>
          </a:p>
        </p:txBody>
      </p:sp>
      <p:sp>
        <p:nvSpPr>
          <p:cNvPr id="11" name="Rectangle 10">
            <a:extLst>
              <a:ext uri="{FF2B5EF4-FFF2-40B4-BE49-F238E27FC236}">
                <a16:creationId xmlns:a16="http://schemas.microsoft.com/office/drawing/2014/main" id="{17486670-F0EE-3E0B-0CAD-AE0D1828F4D6}"/>
              </a:ext>
            </a:extLst>
          </p:cNvPr>
          <p:cNvSpPr/>
          <p:nvPr/>
        </p:nvSpPr>
        <p:spPr>
          <a:xfrm>
            <a:off x="2388419" y="1703730"/>
            <a:ext cx="1772941" cy="445352"/>
          </a:xfrm>
          <a:prstGeom prst="rect">
            <a:avLst/>
          </a:prstGeom>
          <a:noFill/>
          <a:ln w="25400">
            <a:solidFill>
              <a:srgbClr val="E303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Culture change</a:t>
            </a:r>
          </a:p>
        </p:txBody>
      </p:sp>
      <p:sp>
        <p:nvSpPr>
          <p:cNvPr id="12" name="Rectangle 11">
            <a:extLst>
              <a:ext uri="{FF2B5EF4-FFF2-40B4-BE49-F238E27FC236}">
                <a16:creationId xmlns:a16="http://schemas.microsoft.com/office/drawing/2014/main" id="{07EF5396-DFFF-6917-5BB6-924C6FF50028}"/>
              </a:ext>
            </a:extLst>
          </p:cNvPr>
          <p:cNvSpPr/>
          <p:nvPr/>
        </p:nvSpPr>
        <p:spPr>
          <a:xfrm>
            <a:off x="4359928" y="1706252"/>
            <a:ext cx="4954998" cy="442829"/>
          </a:xfrm>
          <a:prstGeom prst="rect">
            <a:avLst/>
          </a:prstGeom>
          <a:noFill/>
          <a:ln w="25400">
            <a:solidFill>
              <a:srgbClr val="E303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Early help</a:t>
            </a:r>
          </a:p>
        </p:txBody>
      </p:sp>
      <p:sp>
        <p:nvSpPr>
          <p:cNvPr id="13" name="Rectangle 12">
            <a:extLst>
              <a:ext uri="{FF2B5EF4-FFF2-40B4-BE49-F238E27FC236}">
                <a16:creationId xmlns:a16="http://schemas.microsoft.com/office/drawing/2014/main" id="{9F381FD2-44F9-24D2-CC41-13F4B686D23F}"/>
              </a:ext>
            </a:extLst>
          </p:cNvPr>
          <p:cNvSpPr/>
          <p:nvPr/>
        </p:nvSpPr>
        <p:spPr>
          <a:xfrm>
            <a:off x="9526868" y="1696031"/>
            <a:ext cx="1993433" cy="445352"/>
          </a:xfrm>
          <a:prstGeom prst="rect">
            <a:avLst/>
          </a:prstGeom>
          <a:noFill/>
          <a:ln w="25400">
            <a:solidFill>
              <a:srgbClr val="E303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Community</a:t>
            </a:r>
          </a:p>
        </p:txBody>
      </p:sp>
      <p:sp>
        <p:nvSpPr>
          <p:cNvPr id="16" name="Rectangle 15">
            <a:extLst>
              <a:ext uri="{FF2B5EF4-FFF2-40B4-BE49-F238E27FC236}">
                <a16:creationId xmlns:a16="http://schemas.microsoft.com/office/drawing/2014/main" id="{90681F64-129E-E7C1-A7F6-466AA2F46848}"/>
              </a:ext>
            </a:extLst>
          </p:cNvPr>
          <p:cNvSpPr/>
          <p:nvPr/>
        </p:nvSpPr>
        <p:spPr>
          <a:xfrm>
            <a:off x="406142" y="6061640"/>
            <a:ext cx="11301790" cy="666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normAutofit/>
          </a:bodyPr>
          <a:lstStyle/>
          <a:p>
            <a:pPr marL="0" lvl="1">
              <a:lnSpc>
                <a:spcPct val="120000"/>
              </a:lnSpc>
            </a:pPr>
            <a:endParaRPr lang="en-GB" sz="1200" kern="100" dirty="0">
              <a:solidFill>
                <a:schemeClr val="tx1"/>
              </a:solidFill>
              <a:ea typeface="Calibri" panose="020F0502020204030204" pitchFamily="34" charset="0"/>
              <a:cs typeface="Times New Roman" panose="02020603050405020304" pitchFamily="18" charset="0"/>
            </a:endParaRPr>
          </a:p>
          <a:p>
            <a:pPr lvl="0">
              <a:lnSpc>
                <a:spcPct val="120000"/>
              </a:lnSpc>
            </a:pPr>
            <a:endParaRPr lang="en-GB" sz="1600" b="1" kern="100" dirty="0">
              <a:solidFill>
                <a:schemeClr val="tx2"/>
              </a:solidFill>
              <a:effectLst/>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84EE1F05-96AB-6B1C-604F-AD02D3EECCB5}"/>
              </a:ext>
            </a:extLst>
          </p:cNvPr>
          <p:cNvSpPr/>
          <p:nvPr/>
        </p:nvSpPr>
        <p:spPr>
          <a:xfrm>
            <a:off x="2388419" y="2262539"/>
            <a:ext cx="1790062" cy="3827058"/>
          </a:xfrm>
          <a:prstGeom prst="rect">
            <a:avLst/>
          </a:prstGeom>
          <a:noFill/>
          <a:ln>
            <a:solidFill>
              <a:srgbClr val="E3031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80975" lvl="1" indent="-180975">
              <a:spcAft>
                <a:spcPts val="600"/>
              </a:spcAft>
              <a:buFont typeface="+mj-lt"/>
              <a:buAutoNum type="arabicPeriod" startAt="2"/>
            </a:pPr>
            <a:r>
              <a:rPr lang="en-GB" sz="1200" b="1" dirty="0">
                <a:solidFill>
                  <a:schemeClr val="tx1"/>
                </a:solidFill>
                <a:ea typeface="Calibri" panose="020F0502020204030204" pitchFamily="34" charset="0"/>
              </a:rPr>
              <a:t>Targeting in adult social care: </a:t>
            </a:r>
            <a:r>
              <a:rPr lang="en-GB" sz="1200" dirty="0">
                <a:solidFill>
                  <a:schemeClr val="tx1"/>
                </a:solidFill>
                <a:ea typeface="Calibri" panose="020F0502020204030204" pitchFamily="34" charset="0"/>
              </a:rPr>
              <a:t>Develop resources and training so staff – including those in the ‘front door’ of adult social care - can provide targeted </a:t>
            </a:r>
            <a:r>
              <a:rPr lang="en-GB" sz="1200" dirty="0">
                <a:solidFill>
                  <a:schemeClr val="tx1"/>
                </a:solidFill>
                <a:ea typeface="Times New Roman" panose="02020603050405020304" pitchFamily="18" charset="0"/>
              </a:rPr>
              <a:t>information and advice on self-care and early help.</a:t>
            </a:r>
          </a:p>
        </p:txBody>
      </p:sp>
      <p:sp>
        <p:nvSpPr>
          <p:cNvPr id="19" name="Rectangle 18">
            <a:extLst>
              <a:ext uri="{FF2B5EF4-FFF2-40B4-BE49-F238E27FC236}">
                <a16:creationId xmlns:a16="http://schemas.microsoft.com/office/drawing/2014/main" id="{07546E2F-45F4-36EE-0680-4C0A3F85F6F1}"/>
              </a:ext>
            </a:extLst>
          </p:cNvPr>
          <p:cNvSpPr/>
          <p:nvPr/>
        </p:nvSpPr>
        <p:spPr>
          <a:xfrm>
            <a:off x="4359927" y="2276398"/>
            <a:ext cx="4954999" cy="3813199"/>
          </a:xfrm>
          <a:prstGeom prst="rect">
            <a:avLst/>
          </a:prstGeom>
          <a:solidFill>
            <a:schemeClr val="bg1"/>
          </a:solidFill>
          <a:ln>
            <a:solidFill>
              <a:srgbClr val="E3031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85738" lvl="1" indent="-185738">
              <a:spcAft>
                <a:spcPts val="300"/>
              </a:spcAft>
              <a:buFont typeface="+mj-lt"/>
              <a:buAutoNum type="arabicPeriod" startAt="3"/>
            </a:pPr>
            <a:r>
              <a:rPr lang="en-GB" sz="1200" b="1" dirty="0">
                <a:solidFill>
                  <a:schemeClr val="tx1"/>
                </a:solidFill>
                <a:ea typeface="Calibri" panose="020F0502020204030204" pitchFamily="34" charset="0"/>
              </a:rPr>
              <a:t>Early help from social care</a:t>
            </a:r>
            <a:r>
              <a:rPr lang="en-GB" sz="1200" dirty="0">
                <a:solidFill>
                  <a:schemeClr val="tx1"/>
                </a:solidFill>
                <a:ea typeface="Calibri" panose="020F0502020204030204" pitchFamily="34" charset="0"/>
              </a:rPr>
              <a:t>: Articulate and develop the early help offer for residents from social care. This includes information and advice, equipment, adaptations, technology, and support to connect with communities.</a:t>
            </a:r>
          </a:p>
          <a:p>
            <a:pPr marL="185738" lvl="1" indent="-185738">
              <a:spcAft>
                <a:spcPts val="300"/>
              </a:spcAft>
              <a:buFont typeface="+mj-lt"/>
              <a:buAutoNum type="arabicPeriod" startAt="3"/>
            </a:pPr>
            <a:r>
              <a:rPr lang="en-GB" sz="1200" b="1" dirty="0">
                <a:solidFill>
                  <a:schemeClr val="tx1"/>
                </a:solidFill>
                <a:ea typeface="Calibri" panose="020F0502020204030204" pitchFamily="34" charset="0"/>
              </a:rPr>
              <a:t>Focus on reablement and intermediate support: </a:t>
            </a:r>
            <a:r>
              <a:rPr lang="en-GB" sz="1200" dirty="0">
                <a:solidFill>
                  <a:schemeClr val="tx1"/>
                </a:solidFill>
                <a:ea typeface="Calibri" panose="020F0502020204030204" pitchFamily="34" charset="0"/>
              </a:rPr>
              <a:t>Develop reablement as a robust early help offer to support people to regain independence.</a:t>
            </a:r>
          </a:p>
          <a:p>
            <a:pPr marL="185738" lvl="1" indent="-185738">
              <a:spcAft>
                <a:spcPts val="300"/>
              </a:spcAft>
              <a:buFont typeface="+mj-lt"/>
              <a:buAutoNum type="arabicPeriod" startAt="3"/>
            </a:pPr>
            <a:r>
              <a:rPr lang="en-GB" sz="1200" b="1" dirty="0">
                <a:solidFill>
                  <a:schemeClr val="tx1"/>
                </a:solidFill>
                <a:ea typeface="Calibri" panose="020F0502020204030204" pitchFamily="34" charset="0"/>
              </a:rPr>
              <a:t>‘Below threshold’ offer: </a:t>
            </a:r>
            <a:r>
              <a:rPr lang="en-GB" sz="1200" dirty="0">
                <a:solidFill>
                  <a:schemeClr val="tx1"/>
                </a:solidFill>
                <a:ea typeface="Calibri" panose="020F0502020204030204" pitchFamily="34" charset="0"/>
              </a:rPr>
              <a:t>Articulate and develop the offer for people with support needs who are just below the threshold for social care to stay as independent as possible. This includes older people, people with complex needs, with a learning disability or autism.</a:t>
            </a:r>
          </a:p>
          <a:p>
            <a:pPr marL="185738" lvl="1" indent="-185738">
              <a:spcAft>
                <a:spcPts val="300"/>
              </a:spcAft>
              <a:buFont typeface="+mj-lt"/>
              <a:buAutoNum type="arabicPeriod" startAt="3"/>
            </a:pPr>
            <a:r>
              <a:rPr lang="en-GB" sz="1200" b="1" dirty="0">
                <a:solidFill>
                  <a:schemeClr val="tx1"/>
                </a:solidFill>
                <a:ea typeface="Calibri" panose="020F0502020204030204" pitchFamily="34" charset="0"/>
              </a:rPr>
              <a:t>Unpaid carers: </a:t>
            </a:r>
            <a:r>
              <a:rPr lang="en-GB" sz="1200" dirty="0">
                <a:solidFill>
                  <a:schemeClr val="tx1"/>
                </a:solidFill>
                <a:ea typeface="Calibri" panose="020F0502020204030204" pitchFamily="34" charset="0"/>
              </a:rPr>
              <a:t>Carry out the Carer Charter so carers have information and advice to help them look after their own mental and physical health, are supported to maximise their income and to continue to work or study.</a:t>
            </a:r>
          </a:p>
          <a:p>
            <a:pPr marL="185738" lvl="1" indent="-185738">
              <a:spcAft>
                <a:spcPts val="300"/>
              </a:spcAft>
              <a:buFont typeface="+mj-lt"/>
              <a:buAutoNum type="arabicPeriod" startAt="3"/>
            </a:pPr>
            <a:r>
              <a:rPr lang="en-GB" sz="1200" b="1" dirty="0">
                <a:solidFill>
                  <a:schemeClr val="tx1"/>
                </a:solidFill>
                <a:ea typeface="Calibri" panose="020F0502020204030204" pitchFamily="34" charset="0"/>
              </a:rPr>
              <a:t>Falls prevention: </a:t>
            </a:r>
            <a:r>
              <a:rPr lang="en-GB" sz="1200" dirty="0">
                <a:solidFill>
                  <a:schemeClr val="tx1"/>
                </a:solidFill>
                <a:ea typeface="Calibri" panose="020F0502020204030204" pitchFamily="34" charset="0"/>
              </a:rPr>
              <a:t>Work with health colleagues to implement the Falls Prevention Delivery Plan.</a:t>
            </a:r>
          </a:p>
          <a:p>
            <a:pPr marL="185738" lvl="1" indent="-185738">
              <a:spcAft>
                <a:spcPts val="300"/>
              </a:spcAft>
              <a:buFont typeface="+mj-lt"/>
              <a:buAutoNum type="arabicPeriod" startAt="3"/>
            </a:pPr>
            <a:r>
              <a:rPr lang="en-GB" sz="1200" b="1" dirty="0">
                <a:solidFill>
                  <a:schemeClr val="tx1"/>
                </a:solidFill>
                <a:ea typeface="Calibri" panose="020F0502020204030204" pitchFamily="34" charset="0"/>
              </a:rPr>
              <a:t>Early diagnosis</a:t>
            </a:r>
            <a:r>
              <a:rPr lang="en-GB" sz="1200" dirty="0">
                <a:solidFill>
                  <a:schemeClr val="tx1"/>
                </a:solidFill>
                <a:ea typeface="Calibri" panose="020F0502020204030204" pitchFamily="34" charset="0"/>
              </a:rPr>
              <a:t>: Work with partners to improve the detection and diagnosis of long-term conditions.</a:t>
            </a:r>
          </a:p>
          <a:p>
            <a:pPr marL="0" lvl="1"/>
            <a:endParaRPr lang="en-GB" sz="1200" dirty="0">
              <a:solidFill>
                <a:schemeClr val="tx1"/>
              </a:solidFill>
              <a:ea typeface="Times New Roman" panose="02020603050405020304" pitchFamily="18" charset="0"/>
            </a:endParaRPr>
          </a:p>
        </p:txBody>
      </p:sp>
      <p:sp>
        <p:nvSpPr>
          <p:cNvPr id="24" name="Rectangle 23">
            <a:extLst>
              <a:ext uri="{FF2B5EF4-FFF2-40B4-BE49-F238E27FC236}">
                <a16:creationId xmlns:a16="http://schemas.microsoft.com/office/drawing/2014/main" id="{E45E5C90-D3EA-8253-2155-288B3392D3E4}"/>
              </a:ext>
            </a:extLst>
          </p:cNvPr>
          <p:cNvSpPr/>
          <p:nvPr/>
        </p:nvSpPr>
        <p:spPr>
          <a:xfrm>
            <a:off x="9526868" y="2250877"/>
            <a:ext cx="1975199" cy="3835212"/>
          </a:xfrm>
          <a:prstGeom prst="rect">
            <a:avLst/>
          </a:prstGeom>
          <a:solidFill>
            <a:schemeClr val="bg1"/>
          </a:solidFill>
          <a:ln>
            <a:solidFill>
              <a:srgbClr val="E3031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28600" lvl="1" indent="-228600">
              <a:spcAft>
                <a:spcPts val="600"/>
              </a:spcAft>
              <a:buFont typeface="+mj-lt"/>
              <a:buAutoNum type="arabicPeriod" startAt="9"/>
            </a:pPr>
            <a:r>
              <a:rPr lang="en-GB" sz="1200" b="1" dirty="0">
                <a:solidFill>
                  <a:schemeClr val="tx1"/>
                </a:solidFill>
                <a:ea typeface="Times New Roman" panose="02020603050405020304" pitchFamily="18" charset="0"/>
              </a:rPr>
              <a:t>Locality model: </a:t>
            </a:r>
            <a:r>
              <a:rPr lang="en-GB" sz="1200" dirty="0">
                <a:solidFill>
                  <a:schemeClr val="tx1"/>
                </a:solidFill>
                <a:ea typeface="Times New Roman" panose="02020603050405020304" pitchFamily="18" charset="0"/>
              </a:rPr>
              <a:t>Build targeted prevention into plans for </a:t>
            </a:r>
            <a:r>
              <a:rPr lang="en-GB" sz="1200">
                <a:solidFill>
                  <a:schemeClr val="tx1"/>
                </a:solidFill>
                <a:effectLst/>
                <a:ea typeface="Times New Roman" panose="02020603050405020304" pitchFamily="18" charset="0"/>
              </a:rPr>
              <a:t>integrated</a:t>
            </a:r>
            <a:r>
              <a:rPr lang="en-GB" sz="1200">
                <a:solidFill>
                  <a:schemeClr val="tx1"/>
                </a:solidFill>
                <a:ea typeface="Times New Roman" panose="02020603050405020304" pitchFamily="18" charset="0"/>
              </a:rPr>
              <a:t> locality and</a:t>
            </a:r>
            <a:r>
              <a:rPr lang="en-GB" sz="1200">
                <a:solidFill>
                  <a:schemeClr val="tx1"/>
                </a:solidFill>
                <a:effectLst/>
                <a:ea typeface="Times New Roman" panose="02020603050405020304" pitchFamily="18" charset="0"/>
              </a:rPr>
              <a:t> </a:t>
            </a:r>
            <a:r>
              <a:rPr lang="en-GB" sz="1200" dirty="0">
                <a:solidFill>
                  <a:schemeClr val="tx1"/>
                </a:solidFill>
                <a:effectLst/>
                <a:ea typeface="Times New Roman" panose="02020603050405020304" pitchFamily="18" charset="0"/>
              </a:rPr>
              <a:t>neighbourhood teams, asset based</a:t>
            </a:r>
            <a:r>
              <a:rPr lang="en-GB" sz="1200" dirty="0">
                <a:solidFill>
                  <a:schemeClr val="tx1"/>
                </a:solidFill>
                <a:ea typeface="Times New Roman" panose="02020603050405020304" pitchFamily="18" charset="0"/>
              </a:rPr>
              <a:t>-</a:t>
            </a:r>
            <a:r>
              <a:rPr lang="en-GB" sz="1200" dirty="0">
                <a:solidFill>
                  <a:schemeClr val="tx1"/>
                </a:solidFill>
                <a:effectLst/>
                <a:ea typeface="Times New Roman" panose="02020603050405020304" pitchFamily="18" charset="0"/>
              </a:rPr>
              <a:t>community development and coproduction with communities – so early help is easy to access.</a:t>
            </a:r>
          </a:p>
          <a:p>
            <a:pPr marL="228600" lvl="1" indent="-228600">
              <a:spcAft>
                <a:spcPts val="600"/>
              </a:spcAft>
              <a:buFont typeface="+mj-lt"/>
              <a:buAutoNum type="arabicPeriod" startAt="9"/>
            </a:pPr>
            <a:r>
              <a:rPr lang="en-GB" sz="1200" b="1" dirty="0">
                <a:solidFill>
                  <a:schemeClr val="tx1"/>
                </a:solidFill>
              </a:rPr>
              <a:t>Social prescribing:</a:t>
            </a:r>
            <a:r>
              <a:rPr lang="en-GB" sz="1200" dirty="0">
                <a:solidFill>
                  <a:schemeClr val="tx1"/>
                </a:solidFill>
              </a:rPr>
              <a:t> Work with colleagues to develop the role of social prescribers to put the right early help in place with communities.</a:t>
            </a:r>
          </a:p>
          <a:p>
            <a:pPr marL="0" lvl="1">
              <a:spcAft>
                <a:spcPts val="600"/>
              </a:spcAft>
            </a:pPr>
            <a:endParaRPr lang="en-GB" sz="1200" dirty="0">
              <a:solidFill>
                <a:schemeClr val="tx1"/>
              </a:solidFill>
              <a:ea typeface="Calibri" panose="020F0502020204030204" pitchFamily="34" charset="0"/>
            </a:endParaRPr>
          </a:p>
          <a:p>
            <a:pPr marL="265113" lvl="1" indent="-265113">
              <a:spcAft>
                <a:spcPts val="600"/>
              </a:spcAft>
              <a:buFont typeface="+mj-lt"/>
              <a:buAutoNum type="arabicPeriod" startAt="12"/>
            </a:pPr>
            <a:endParaRPr lang="en-GB" sz="1200" dirty="0">
              <a:solidFill>
                <a:schemeClr val="tx1"/>
              </a:solidFill>
              <a:ea typeface="Calibri" panose="020F0502020204030204" pitchFamily="34" charset="0"/>
            </a:endParaRPr>
          </a:p>
          <a:p>
            <a:pPr marL="265113" lvl="1" indent="-265113">
              <a:spcAft>
                <a:spcPts val="600"/>
              </a:spcAft>
              <a:buFont typeface="+mj-lt"/>
              <a:buAutoNum type="arabicPeriod" startAt="12"/>
            </a:pPr>
            <a:endParaRPr lang="en-GB" sz="1200" dirty="0">
              <a:solidFill>
                <a:schemeClr val="tx1"/>
              </a:solidFill>
              <a:ea typeface="Calibri" panose="020F0502020204030204" pitchFamily="34" charset="0"/>
            </a:endParaRPr>
          </a:p>
        </p:txBody>
      </p:sp>
      <p:sp>
        <p:nvSpPr>
          <p:cNvPr id="5" name="Rectangle 4">
            <a:extLst>
              <a:ext uri="{FF2B5EF4-FFF2-40B4-BE49-F238E27FC236}">
                <a16:creationId xmlns:a16="http://schemas.microsoft.com/office/drawing/2014/main" id="{7CCC92E5-900E-5137-30F5-AD559A717F01}"/>
              </a:ext>
            </a:extLst>
          </p:cNvPr>
          <p:cNvSpPr/>
          <p:nvPr/>
        </p:nvSpPr>
        <p:spPr>
          <a:xfrm>
            <a:off x="416910" y="2276398"/>
            <a:ext cx="1790063" cy="3827058"/>
          </a:xfrm>
          <a:prstGeom prst="rect">
            <a:avLst/>
          </a:prstGeom>
          <a:noFill/>
          <a:ln>
            <a:solidFill>
              <a:srgbClr val="E3031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82563" lvl="1" indent="-182563">
              <a:spcAft>
                <a:spcPts val="600"/>
              </a:spcAft>
              <a:buFont typeface="+mj-lt"/>
              <a:buAutoNum type="arabicPeriod"/>
            </a:pPr>
            <a:r>
              <a:rPr lang="en-GB" sz="1200" b="1" dirty="0">
                <a:solidFill>
                  <a:schemeClr val="tx1"/>
                </a:solidFill>
                <a:ea typeface="Calibri" panose="020F0502020204030204" pitchFamily="34" charset="0"/>
              </a:rPr>
              <a:t>Proactive, predictive approaches</a:t>
            </a:r>
            <a:r>
              <a:rPr lang="en-GB" sz="1200" dirty="0">
                <a:solidFill>
                  <a:schemeClr val="tx1"/>
                </a:solidFill>
                <a:ea typeface="Calibri" panose="020F0502020204030204" pitchFamily="34" charset="0"/>
              </a:rPr>
              <a:t>: Develop an approach or tool that utilises data and insights and enables proactive outreach, helping people at-risk before needs develop.</a:t>
            </a:r>
          </a:p>
          <a:p>
            <a:pPr marL="182563" lvl="1" indent="-182563">
              <a:spcAft>
                <a:spcPts val="600"/>
              </a:spcAft>
              <a:buFont typeface="+mj-lt"/>
              <a:buAutoNum type="arabicPeriod"/>
            </a:pPr>
            <a:r>
              <a:rPr lang="en-GB" sz="1200" b="1" dirty="0">
                <a:solidFill>
                  <a:schemeClr val="tx1"/>
                </a:solidFill>
                <a:ea typeface="Calibri" panose="020F0502020204030204" pitchFamily="34" charset="0"/>
              </a:rPr>
              <a:t>Share knowledge</a:t>
            </a:r>
            <a:r>
              <a:rPr lang="en-GB" sz="1200" dirty="0">
                <a:solidFill>
                  <a:schemeClr val="tx1"/>
                </a:solidFill>
                <a:ea typeface="Calibri" panose="020F0502020204030204" pitchFamily="34" charset="0"/>
              </a:rPr>
              <a:t>: Keep up-to-date on changes in digital technology that can support targeted prevention work. </a:t>
            </a:r>
          </a:p>
          <a:p>
            <a:pPr marL="180975" lvl="1" indent="-180975">
              <a:spcAft>
                <a:spcPts val="600"/>
              </a:spcAft>
              <a:buFont typeface="+mj-lt"/>
              <a:buAutoNum type="arabicPeriod"/>
            </a:pPr>
            <a:endParaRPr lang="en-GB" sz="1200" dirty="0">
              <a:solidFill>
                <a:schemeClr val="tx1"/>
              </a:solidFill>
              <a:ea typeface="Calibri" panose="020F0502020204030204" pitchFamily="34" charset="0"/>
            </a:endParaRPr>
          </a:p>
          <a:p>
            <a:pPr marL="180975" lvl="1" indent="-180975">
              <a:spcAft>
                <a:spcPts val="600"/>
              </a:spcAft>
              <a:buFont typeface="+mj-lt"/>
              <a:buAutoNum type="arabicPeriod"/>
            </a:pPr>
            <a:endParaRPr lang="en-GB" sz="1200" dirty="0">
              <a:solidFill>
                <a:schemeClr val="tx1"/>
              </a:solidFill>
              <a:ea typeface="Calibri" panose="020F0502020204030204" pitchFamily="34" charset="0"/>
            </a:endParaRPr>
          </a:p>
        </p:txBody>
      </p:sp>
      <p:sp>
        <p:nvSpPr>
          <p:cNvPr id="7" name="Rectangle 6">
            <a:extLst>
              <a:ext uri="{FF2B5EF4-FFF2-40B4-BE49-F238E27FC236}">
                <a16:creationId xmlns:a16="http://schemas.microsoft.com/office/drawing/2014/main" id="{7B4699EA-102A-0D2E-C12E-B2F741451DBC}"/>
              </a:ext>
            </a:extLst>
          </p:cNvPr>
          <p:cNvSpPr/>
          <p:nvPr/>
        </p:nvSpPr>
        <p:spPr>
          <a:xfrm>
            <a:off x="416910" y="6216033"/>
            <a:ext cx="11103392" cy="641968"/>
          </a:xfrm>
          <a:prstGeom prst="rect">
            <a:avLst/>
          </a:prstGeom>
          <a:solidFill>
            <a:schemeClr val="bg1"/>
          </a:solidFill>
          <a:ln w="25400">
            <a:solidFill>
              <a:srgbClr val="E3031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lvl="1"/>
            <a:r>
              <a:rPr lang="en-GB" sz="1200" b="1" dirty="0">
                <a:solidFill>
                  <a:schemeClr val="tx1"/>
                </a:solidFill>
                <a:ea typeface="Times New Roman" panose="02020603050405020304" pitchFamily="18" charset="0"/>
              </a:rPr>
              <a:t>Partnership action: </a:t>
            </a:r>
            <a:r>
              <a:rPr lang="en-GB" sz="1200" dirty="0">
                <a:solidFill>
                  <a:schemeClr val="tx1"/>
                </a:solidFill>
                <a:ea typeface="Times New Roman" panose="02020603050405020304" pitchFamily="18" charset="0"/>
              </a:rPr>
              <a:t>The partnership action needed in this area relates to delivering the Carer Charter Action Plan, the </a:t>
            </a:r>
            <a:r>
              <a:rPr lang="en-GB" sz="1200" kern="100" dirty="0">
                <a:solidFill>
                  <a:schemeClr val="tx1"/>
                </a:solidFill>
                <a:ea typeface="Calibri" panose="020F0502020204030204" pitchFamily="34" charset="0"/>
                <a:cs typeface="Times New Roman" panose="02020603050405020304" pitchFamily="18" charset="0"/>
              </a:rPr>
              <a:t>development of locality and integrated neighbourhood teams</a:t>
            </a:r>
            <a:r>
              <a:rPr lang="en-GB" sz="1200" dirty="0">
                <a:solidFill>
                  <a:schemeClr val="tx1"/>
                </a:solidFill>
                <a:ea typeface="Times New Roman" panose="02020603050405020304" pitchFamily="18" charset="0"/>
              </a:rPr>
              <a:t>, falls prevention, and long-term condition identification and support. There are also interfaces with NEL Joint Forward Plan aims to invest in primary care resources and infrastructure. </a:t>
            </a:r>
          </a:p>
        </p:txBody>
      </p:sp>
    </p:spTree>
    <p:extLst>
      <p:ext uri="{BB962C8B-B14F-4D97-AF65-F5344CB8AC3E}">
        <p14:creationId xmlns:p14="http://schemas.microsoft.com/office/powerpoint/2010/main" val="2281230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1CF5D-F4E7-A287-AF33-5D9285EFAEE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158DF69-A98F-FF16-F1D5-EEE9E5EDD38C}"/>
              </a:ext>
            </a:extLst>
          </p:cNvPr>
          <p:cNvSpPr txBox="1"/>
          <p:nvPr/>
        </p:nvSpPr>
        <p:spPr>
          <a:xfrm>
            <a:off x="367178" y="62159"/>
            <a:ext cx="9847226"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dirty="0">
                <a:cs typeface="Arial"/>
              </a:rPr>
              <a:t>8. Delay</a:t>
            </a:r>
          </a:p>
        </p:txBody>
      </p:sp>
      <p:sp>
        <p:nvSpPr>
          <p:cNvPr id="3" name="Rectangle 2">
            <a:extLst>
              <a:ext uri="{FF2B5EF4-FFF2-40B4-BE49-F238E27FC236}">
                <a16:creationId xmlns:a16="http://schemas.microsoft.com/office/drawing/2014/main" id="{EDFD4FB2-1E46-8C9A-4F46-217B251A80D1}"/>
              </a:ext>
            </a:extLst>
          </p:cNvPr>
          <p:cNvSpPr/>
          <p:nvPr/>
        </p:nvSpPr>
        <p:spPr>
          <a:xfrm>
            <a:off x="367179" y="1003853"/>
            <a:ext cx="11301790" cy="5032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endParaRPr lang="en-GB" sz="1500" dirty="0">
              <a:solidFill>
                <a:schemeClr val="tx1"/>
              </a:solidFill>
            </a:endParaRPr>
          </a:p>
          <a:p>
            <a:pPr lvl="1"/>
            <a:endParaRPr lang="en-GB" sz="1500" dirty="0">
              <a:solidFill>
                <a:schemeClr val="tx1"/>
              </a:solidFill>
            </a:endParaRPr>
          </a:p>
          <a:p>
            <a:pPr lvl="1"/>
            <a:endParaRPr lang="en-GB" sz="1600" dirty="0">
              <a:solidFill>
                <a:schemeClr val="tx1"/>
              </a:solidFill>
            </a:endParaRPr>
          </a:p>
        </p:txBody>
      </p:sp>
      <p:sp>
        <p:nvSpPr>
          <p:cNvPr id="2" name="Rectangle 1">
            <a:extLst>
              <a:ext uri="{FF2B5EF4-FFF2-40B4-BE49-F238E27FC236}">
                <a16:creationId xmlns:a16="http://schemas.microsoft.com/office/drawing/2014/main" id="{929D8D23-4B47-B643-9078-A6747AD19141}"/>
              </a:ext>
            </a:extLst>
          </p:cNvPr>
          <p:cNvSpPr/>
          <p:nvPr/>
        </p:nvSpPr>
        <p:spPr>
          <a:xfrm>
            <a:off x="367179" y="1003853"/>
            <a:ext cx="10941181" cy="5032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285750" indent="-285750">
              <a:buFont typeface="Arial" panose="020B0604020202020204" pitchFamily="34" charset="0"/>
              <a:buChar char="•"/>
            </a:pPr>
            <a:endParaRPr lang="en-GB" sz="1500" dirty="0">
              <a:solidFill>
                <a:schemeClr val="tx1"/>
              </a:solidFill>
            </a:endParaRPr>
          </a:p>
        </p:txBody>
      </p:sp>
      <p:sp>
        <p:nvSpPr>
          <p:cNvPr id="6" name="Rectangle 5">
            <a:extLst>
              <a:ext uri="{FF2B5EF4-FFF2-40B4-BE49-F238E27FC236}">
                <a16:creationId xmlns:a16="http://schemas.microsoft.com/office/drawing/2014/main" id="{7441A6AD-33D0-0CF7-5A55-8583D354DC8C}"/>
              </a:ext>
            </a:extLst>
          </p:cNvPr>
          <p:cNvSpPr/>
          <p:nvPr/>
        </p:nvSpPr>
        <p:spPr>
          <a:xfrm>
            <a:off x="445105" y="683333"/>
            <a:ext cx="11301790" cy="8701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1" rtlCol="0" anchor="t" anchorCtr="0">
            <a:normAutofit fontScale="25000" lnSpcReduction="20000"/>
          </a:bodyPr>
          <a:lstStyle/>
          <a:p>
            <a:pPr marL="0" lvl="1">
              <a:spcAft>
                <a:spcPts val="600"/>
              </a:spcAft>
            </a:pPr>
            <a:r>
              <a:rPr lang="en-GB" sz="4800" b="1" dirty="0">
                <a:solidFill>
                  <a:schemeClr val="tx1"/>
                </a:solidFill>
                <a:ea typeface="Calibri" panose="020F0502020204030204" pitchFamily="34" charset="0"/>
              </a:rPr>
              <a:t>Definition </a:t>
            </a:r>
            <a:r>
              <a:rPr lang="en-GB" sz="4800" dirty="0">
                <a:solidFill>
                  <a:schemeClr val="tx1"/>
                </a:solidFill>
                <a:ea typeface="Calibri" panose="020F0502020204030204" pitchFamily="34" charset="0"/>
              </a:rPr>
              <a:t>Tertiary prevention and formal intervention. This is aimed at minimising the effect of disability or deterioration for people with support needs.</a:t>
            </a:r>
          </a:p>
          <a:p>
            <a:pPr marL="0" lvl="1">
              <a:lnSpc>
                <a:spcPct val="120000"/>
              </a:lnSpc>
            </a:pPr>
            <a:endParaRPr lang="en-GB" sz="2400" dirty="0">
              <a:solidFill>
                <a:schemeClr val="tx1"/>
              </a:solidFill>
              <a:ea typeface="Calibri" panose="020F0502020204030204" pitchFamily="34" charset="0"/>
            </a:endParaRPr>
          </a:p>
          <a:p>
            <a:pPr marL="0" lvl="1">
              <a:lnSpc>
                <a:spcPct val="120000"/>
              </a:lnSpc>
            </a:pPr>
            <a:r>
              <a:rPr lang="en-GB" sz="4800" b="1" dirty="0">
                <a:solidFill>
                  <a:schemeClr val="tx1"/>
                </a:solidFill>
                <a:ea typeface="Calibri" panose="020F0502020204030204" pitchFamily="34" charset="0"/>
              </a:rPr>
              <a:t>What do we need to think about?</a:t>
            </a:r>
            <a:r>
              <a:rPr lang="en-GB" sz="4800" b="1" dirty="0">
                <a:solidFill>
                  <a:schemeClr val="tx2"/>
                </a:solidFill>
                <a:ea typeface="Calibri" panose="020F0502020204030204" pitchFamily="34" charset="0"/>
              </a:rPr>
              <a:t> </a:t>
            </a:r>
            <a:r>
              <a:rPr lang="en-GB" sz="4800" dirty="0">
                <a:solidFill>
                  <a:schemeClr val="tx1"/>
                </a:solidFill>
                <a:ea typeface="Calibri" panose="020F0502020204030204" pitchFamily="34" charset="0"/>
              </a:rPr>
              <a:t>Delaying the need for greater support for people with support needs means taking a proactive and holistic approach, recognising that people often have complex issues and multiple health conditions and focused on supporting people to be as independent as possible.  </a:t>
            </a:r>
            <a:endParaRPr lang="en-GB" sz="4800" dirty="0">
              <a:solidFill>
                <a:schemeClr val="tx1"/>
              </a:solidFill>
              <a:ea typeface="Calibri" panose="020F0502020204030204" pitchFamily="34" charset="0"/>
              <a:cs typeface="Arial"/>
            </a:endParaRPr>
          </a:p>
          <a:p>
            <a:pPr marL="0" lvl="1">
              <a:lnSpc>
                <a:spcPct val="120000"/>
              </a:lnSpc>
            </a:pPr>
            <a:endParaRPr lang="en-GB" sz="1200" kern="100" dirty="0">
              <a:solidFill>
                <a:schemeClr val="tx1"/>
              </a:solidFill>
              <a:ea typeface="Calibri" panose="020F0502020204030204" pitchFamily="34" charset="0"/>
              <a:cs typeface="Times New Roman" panose="02020603050405020304" pitchFamily="18" charset="0"/>
            </a:endParaRPr>
          </a:p>
          <a:p>
            <a:pPr lvl="0">
              <a:lnSpc>
                <a:spcPct val="120000"/>
              </a:lnSpc>
            </a:pPr>
            <a:endParaRPr lang="en-GB" sz="1600" b="1" kern="100" dirty="0">
              <a:solidFill>
                <a:schemeClr val="tx2"/>
              </a:solidFill>
              <a:effectLst/>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EB16DB54-27DD-DDBD-62A6-C06D51A0ED03}"/>
              </a:ext>
            </a:extLst>
          </p:cNvPr>
          <p:cNvSpPr/>
          <p:nvPr/>
        </p:nvSpPr>
        <p:spPr>
          <a:xfrm>
            <a:off x="423719" y="1696031"/>
            <a:ext cx="2143861" cy="440074"/>
          </a:xfrm>
          <a:prstGeom prst="rect">
            <a:avLst/>
          </a:prstGeom>
          <a:noFill/>
          <a:ln w="25400">
            <a:solidFill>
              <a:srgbClr val="E303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Technology </a:t>
            </a:r>
          </a:p>
        </p:txBody>
      </p:sp>
      <p:sp>
        <p:nvSpPr>
          <p:cNvPr id="11" name="Rectangle 10">
            <a:extLst>
              <a:ext uri="{FF2B5EF4-FFF2-40B4-BE49-F238E27FC236}">
                <a16:creationId xmlns:a16="http://schemas.microsoft.com/office/drawing/2014/main" id="{1BC6FB7B-6190-3332-A4F5-B76A05569159}"/>
              </a:ext>
            </a:extLst>
          </p:cNvPr>
          <p:cNvSpPr/>
          <p:nvPr/>
        </p:nvSpPr>
        <p:spPr>
          <a:xfrm>
            <a:off x="2779522" y="1696031"/>
            <a:ext cx="2076683" cy="440074"/>
          </a:xfrm>
          <a:prstGeom prst="rect">
            <a:avLst/>
          </a:prstGeom>
          <a:noFill/>
          <a:ln w="25400">
            <a:solidFill>
              <a:srgbClr val="E303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Culture change</a:t>
            </a:r>
          </a:p>
        </p:txBody>
      </p:sp>
      <p:sp>
        <p:nvSpPr>
          <p:cNvPr id="12" name="Rectangle 11">
            <a:extLst>
              <a:ext uri="{FF2B5EF4-FFF2-40B4-BE49-F238E27FC236}">
                <a16:creationId xmlns:a16="http://schemas.microsoft.com/office/drawing/2014/main" id="{754238B1-C535-91B3-F416-1AC0632A81D6}"/>
              </a:ext>
            </a:extLst>
          </p:cNvPr>
          <p:cNvSpPr/>
          <p:nvPr/>
        </p:nvSpPr>
        <p:spPr>
          <a:xfrm>
            <a:off x="5068146" y="1694263"/>
            <a:ext cx="3156028" cy="447120"/>
          </a:xfrm>
          <a:prstGeom prst="rect">
            <a:avLst/>
          </a:prstGeom>
          <a:noFill/>
          <a:ln w="25400">
            <a:solidFill>
              <a:srgbClr val="E303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Early help</a:t>
            </a:r>
          </a:p>
        </p:txBody>
      </p:sp>
      <p:sp>
        <p:nvSpPr>
          <p:cNvPr id="13" name="Rectangle 12">
            <a:extLst>
              <a:ext uri="{FF2B5EF4-FFF2-40B4-BE49-F238E27FC236}">
                <a16:creationId xmlns:a16="http://schemas.microsoft.com/office/drawing/2014/main" id="{578A588A-BF58-0EDB-397D-4ED0DEBCCAC4}"/>
              </a:ext>
            </a:extLst>
          </p:cNvPr>
          <p:cNvSpPr/>
          <p:nvPr/>
        </p:nvSpPr>
        <p:spPr>
          <a:xfrm>
            <a:off x="8372842" y="1696031"/>
            <a:ext cx="3147459" cy="440175"/>
          </a:xfrm>
          <a:prstGeom prst="rect">
            <a:avLst/>
          </a:prstGeom>
          <a:noFill/>
          <a:ln w="25400">
            <a:solidFill>
              <a:srgbClr val="E303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Community</a:t>
            </a:r>
          </a:p>
        </p:txBody>
      </p:sp>
      <p:sp>
        <p:nvSpPr>
          <p:cNvPr id="16" name="Rectangle 15">
            <a:extLst>
              <a:ext uri="{FF2B5EF4-FFF2-40B4-BE49-F238E27FC236}">
                <a16:creationId xmlns:a16="http://schemas.microsoft.com/office/drawing/2014/main" id="{924A3CBF-396A-0722-CD36-76C66754982B}"/>
              </a:ext>
            </a:extLst>
          </p:cNvPr>
          <p:cNvSpPr/>
          <p:nvPr/>
        </p:nvSpPr>
        <p:spPr>
          <a:xfrm>
            <a:off x="406142" y="6061640"/>
            <a:ext cx="11301790" cy="666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normAutofit/>
          </a:bodyPr>
          <a:lstStyle/>
          <a:p>
            <a:pPr marL="0" lvl="1">
              <a:lnSpc>
                <a:spcPct val="120000"/>
              </a:lnSpc>
            </a:pPr>
            <a:endParaRPr lang="en-GB" sz="1200" kern="100" dirty="0">
              <a:solidFill>
                <a:schemeClr val="tx1"/>
              </a:solidFill>
              <a:ea typeface="Calibri" panose="020F0502020204030204" pitchFamily="34" charset="0"/>
              <a:cs typeface="Times New Roman" panose="02020603050405020304" pitchFamily="18" charset="0"/>
            </a:endParaRPr>
          </a:p>
          <a:p>
            <a:pPr lvl="0">
              <a:lnSpc>
                <a:spcPct val="120000"/>
              </a:lnSpc>
            </a:pPr>
            <a:endParaRPr lang="en-GB" sz="1600" b="1" kern="100" dirty="0">
              <a:solidFill>
                <a:schemeClr val="tx2"/>
              </a:solidFill>
              <a:effectLst/>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ABED67B2-0366-0042-2A85-8E16B21DF89D}"/>
              </a:ext>
            </a:extLst>
          </p:cNvPr>
          <p:cNvSpPr/>
          <p:nvPr/>
        </p:nvSpPr>
        <p:spPr>
          <a:xfrm>
            <a:off x="2779522" y="2262539"/>
            <a:ext cx="2076683" cy="3827058"/>
          </a:xfrm>
          <a:prstGeom prst="rect">
            <a:avLst/>
          </a:prstGeom>
          <a:noFill/>
          <a:ln>
            <a:solidFill>
              <a:srgbClr val="E3031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85738" lvl="1" indent="-185738">
              <a:spcAft>
                <a:spcPts val="600"/>
              </a:spcAft>
              <a:buFont typeface="+mj-lt"/>
              <a:buAutoNum type="arabicPeriod" startAt="3"/>
            </a:pPr>
            <a:r>
              <a:rPr lang="en-GB" sz="1200" b="1" dirty="0">
                <a:solidFill>
                  <a:schemeClr val="tx1"/>
                </a:solidFill>
                <a:ea typeface="Calibri" panose="020F0502020204030204" pitchFamily="34" charset="0"/>
              </a:rPr>
              <a:t>Holistic approaches</a:t>
            </a:r>
            <a:r>
              <a:rPr lang="en-GB" sz="1200" dirty="0">
                <a:solidFill>
                  <a:schemeClr val="tx1"/>
                </a:solidFill>
                <a:ea typeface="Calibri" panose="020F0502020204030204" pitchFamily="34" charset="0"/>
              </a:rPr>
              <a:t>: Provide support to staff to take a holistic approach when working with people with complex needs. </a:t>
            </a:r>
          </a:p>
          <a:p>
            <a:pPr marL="185738" lvl="1" indent="-185738">
              <a:spcAft>
                <a:spcPts val="600"/>
              </a:spcAft>
              <a:buFont typeface="+mj-lt"/>
              <a:buAutoNum type="arabicPeriod" startAt="3"/>
            </a:pPr>
            <a:r>
              <a:rPr lang="en-GB" sz="1200" b="1" dirty="0">
                <a:solidFill>
                  <a:schemeClr val="tx1"/>
                </a:solidFill>
                <a:ea typeface="Calibri" panose="020F0502020204030204" pitchFamily="34" charset="0"/>
                <a:cs typeface="Times New Roman" panose="02020603050405020304" pitchFamily="18" charset="0"/>
              </a:rPr>
              <a:t>Complex needs: </a:t>
            </a:r>
            <a:r>
              <a:rPr lang="en-GB" sz="1200" dirty="0">
                <a:solidFill>
                  <a:schemeClr val="tx1"/>
                </a:solidFill>
                <a:ea typeface="Calibri" panose="020F0502020204030204" pitchFamily="34" charset="0"/>
                <a:cs typeface="Times New Roman" panose="02020603050405020304" pitchFamily="18" charset="0"/>
              </a:rPr>
              <a:t>Share good practice and learning on how best to support people with complex needs to be as independent as possible.</a:t>
            </a:r>
            <a:endParaRPr lang="en-GB" sz="1200" b="1" dirty="0">
              <a:solidFill>
                <a:schemeClr val="tx1"/>
              </a:solidFill>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885EA5A8-903E-052F-F730-C069D27354EC}"/>
              </a:ext>
            </a:extLst>
          </p:cNvPr>
          <p:cNvSpPr/>
          <p:nvPr/>
        </p:nvSpPr>
        <p:spPr>
          <a:xfrm>
            <a:off x="5068146" y="2243352"/>
            <a:ext cx="3129226" cy="3813199"/>
          </a:xfrm>
          <a:prstGeom prst="rect">
            <a:avLst/>
          </a:prstGeom>
          <a:solidFill>
            <a:schemeClr val="bg1"/>
          </a:solidFill>
          <a:ln>
            <a:solidFill>
              <a:srgbClr val="E3031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85738" lvl="1" indent="-185738">
              <a:spcAft>
                <a:spcPts val="600"/>
              </a:spcAft>
              <a:buFont typeface="+mj-lt"/>
              <a:buAutoNum type="arabicPeriod" startAt="5"/>
            </a:pPr>
            <a:r>
              <a:rPr lang="en-GB" sz="1200" b="1" dirty="0">
                <a:solidFill>
                  <a:schemeClr val="tx1"/>
                </a:solidFill>
                <a:ea typeface="Calibri" panose="020F0502020204030204" pitchFamily="34" charset="0"/>
              </a:rPr>
              <a:t>Wider support: </a:t>
            </a:r>
            <a:r>
              <a:rPr lang="en-GB" sz="1200" dirty="0">
                <a:solidFill>
                  <a:schemeClr val="tx1"/>
                </a:solidFill>
                <a:ea typeface="Calibri" panose="020F0502020204030204" pitchFamily="34" charset="0"/>
              </a:rPr>
              <a:t>Work with communities and colleagues to enable wider community support and connections for people with support needs (e.g. peer support). </a:t>
            </a:r>
          </a:p>
          <a:p>
            <a:pPr marL="185738" lvl="1" indent="-185738">
              <a:spcAft>
                <a:spcPts val="600"/>
              </a:spcAft>
              <a:buFont typeface="+mj-lt"/>
              <a:buAutoNum type="arabicPeriod" startAt="5"/>
            </a:pPr>
            <a:r>
              <a:rPr lang="en-GB" sz="1200" b="1" dirty="0">
                <a:solidFill>
                  <a:schemeClr val="tx1"/>
                </a:solidFill>
                <a:ea typeface="Calibri" panose="020F0502020204030204" pitchFamily="34" charset="0"/>
              </a:rPr>
              <a:t>Healthy lifestyles and social care</a:t>
            </a:r>
            <a:r>
              <a:rPr lang="en-GB" sz="1200" dirty="0">
                <a:solidFill>
                  <a:schemeClr val="tx1"/>
                </a:solidFill>
                <a:ea typeface="Calibri" panose="020F0502020204030204" pitchFamily="34" charset="0"/>
              </a:rPr>
              <a:t>: Work with colleagues to articulate a clear offer of healthy lifestyle support targeted people using adult social care.</a:t>
            </a:r>
          </a:p>
          <a:p>
            <a:pPr marL="185738" lvl="1" indent="-185738">
              <a:spcAft>
                <a:spcPts val="600"/>
              </a:spcAft>
              <a:buFont typeface="+mj-lt"/>
              <a:buAutoNum type="arabicPeriod" startAt="5"/>
            </a:pPr>
            <a:r>
              <a:rPr lang="en-GB" sz="1200" b="1" kern="100" dirty="0">
                <a:solidFill>
                  <a:schemeClr val="tx1"/>
                </a:solidFill>
                <a:effectLst/>
                <a:ea typeface="Calibri" panose="020F0502020204030204" pitchFamily="34" charset="0"/>
                <a:cs typeface="Times New Roman" panose="02020603050405020304" pitchFamily="18" charset="0"/>
              </a:rPr>
              <a:t>Support from adult socia</a:t>
            </a:r>
            <a:r>
              <a:rPr lang="en-GB" sz="1200" b="1" kern="100" dirty="0">
                <a:solidFill>
                  <a:schemeClr val="tx1"/>
                </a:solidFill>
                <a:ea typeface="Calibri" panose="020F0502020204030204" pitchFamily="34" charset="0"/>
                <a:cs typeface="Times New Roman" panose="02020603050405020304" pitchFamily="18" charset="0"/>
              </a:rPr>
              <a:t>l care: </a:t>
            </a:r>
            <a:r>
              <a:rPr lang="en-GB" sz="1200" kern="100" dirty="0">
                <a:solidFill>
                  <a:schemeClr val="tx1"/>
                </a:solidFill>
                <a:ea typeface="Calibri" panose="020F0502020204030204" pitchFamily="34" charset="0"/>
                <a:cs typeface="Times New Roman" panose="02020603050405020304" pitchFamily="18" charset="0"/>
              </a:rPr>
              <a:t>Ensure prevention is core part of future social care commissioning – including reablement, homecare, direct payment support, equipment and adaptations, and accommodation-based support. </a:t>
            </a:r>
          </a:p>
          <a:p>
            <a:pPr marL="185738" lvl="1" indent="-185738">
              <a:spcAft>
                <a:spcPts val="600"/>
              </a:spcAft>
              <a:buFont typeface="+mj-lt"/>
              <a:buAutoNum type="arabicPeriod" startAt="5"/>
            </a:pPr>
            <a:r>
              <a:rPr lang="en-GB" sz="1200" b="1" kern="100" dirty="0">
                <a:solidFill>
                  <a:schemeClr val="tx1"/>
                </a:solidFill>
                <a:ea typeface="Calibri" panose="020F0502020204030204" pitchFamily="34" charset="0"/>
                <a:cs typeface="Times New Roman" panose="02020603050405020304" pitchFamily="18" charset="0"/>
              </a:rPr>
              <a:t>Unpaid carers</a:t>
            </a:r>
            <a:r>
              <a:rPr lang="en-GB" sz="1200" b="1" kern="100" dirty="0">
                <a:solidFill>
                  <a:schemeClr val="tx2"/>
                </a:solidFill>
                <a:ea typeface="Calibri" panose="020F0502020204030204" pitchFamily="34" charset="0"/>
                <a:cs typeface="Times New Roman" panose="02020603050405020304" pitchFamily="18" charset="0"/>
              </a:rPr>
              <a:t>: </a:t>
            </a:r>
            <a:r>
              <a:rPr lang="en-GB" sz="1200" dirty="0">
                <a:solidFill>
                  <a:schemeClr val="tx1"/>
                </a:solidFill>
                <a:ea typeface="Calibri" panose="020F0502020204030204" pitchFamily="34" charset="0"/>
              </a:rPr>
              <a:t>Carry out the Carer Charter Action Plan so carers can access a range of support, including breaks from caring.</a:t>
            </a:r>
            <a:endParaRPr lang="en-GB" sz="1200" kern="100" dirty="0">
              <a:solidFill>
                <a:schemeClr val="tx1"/>
              </a:solidFill>
              <a:ea typeface="Calibri" panose="020F050202020403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id="{87593062-163C-44D1-636A-2EADBD261F2D}"/>
              </a:ext>
            </a:extLst>
          </p:cNvPr>
          <p:cNvSpPr/>
          <p:nvPr/>
        </p:nvSpPr>
        <p:spPr>
          <a:xfrm>
            <a:off x="8372842" y="2250877"/>
            <a:ext cx="3129226" cy="3805674"/>
          </a:xfrm>
          <a:prstGeom prst="rect">
            <a:avLst/>
          </a:prstGeom>
          <a:solidFill>
            <a:schemeClr val="bg1"/>
          </a:solidFill>
          <a:ln>
            <a:solidFill>
              <a:srgbClr val="E3031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71463" lvl="1" indent="-271463">
              <a:spcAft>
                <a:spcPts val="600"/>
              </a:spcAft>
              <a:buFont typeface="+mj-lt"/>
              <a:buAutoNum type="arabicPeriod" startAt="9"/>
            </a:pPr>
            <a:r>
              <a:rPr lang="en-GB" sz="1200" b="1" dirty="0">
                <a:solidFill>
                  <a:schemeClr val="tx1"/>
                </a:solidFill>
                <a:ea typeface="Calibri" panose="020F0502020204030204" pitchFamily="34" charset="0"/>
              </a:rPr>
              <a:t>Proactive care</a:t>
            </a:r>
            <a:r>
              <a:rPr lang="en-GB" sz="1200" dirty="0">
                <a:solidFill>
                  <a:schemeClr val="tx1"/>
                </a:solidFill>
                <a:ea typeface="Calibri" panose="020F0502020204030204" pitchFamily="34" charset="0"/>
              </a:rPr>
              <a:t>: Work with health partners to carry out the proactive care programme, to provide</a:t>
            </a:r>
            <a:r>
              <a:rPr lang="en-GB" sz="1200" i="0" dirty="0">
                <a:solidFill>
                  <a:schemeClr val="tx1"/>
                </a:solidFill>
                <a:effectLst/>
                <a:latin typeface="arial" panose="020B0604020202020204" pitchFamily="34" charset="0"/>
              </a:rPr>
              <a:t> personalised and co-ordinated support and interventions for people living with complex needs.</a:t>
            </a:r>
            <a:endParaRPr lang="en-GB" sz="1200" dirty="0">
              <a:solidFill>
                <a:schemeClr val="tx1"/>
              </a:solidFill>
              <a:ea typeface="Calibri" panose="020F0502020204030204" pitchFamily="34" charset="0"/>
            </a:endParaRPr>
          </a:p>
          <a:p>
            <a:pPr marL="271463" lvl="1" indent="-271463">
              <a:spcAft>
                <a:spcPts val="600"/>
              </a:spcAft>
              <a:buFont typeface="+mj-lt"/>
              <a:buAutoNum type="arabicPeriod" startAt="9"/>
            </a:pPr>
            <a:r>
              <a:rPr lang="en-GB" sz="1200" b="1" dirty="0">
                <a:solidFill>
                  <a:schemeClr val="tx1"/>
                </a:solidFill>
                <a:ea typeface="Times New Roman" panose="02020603050405020304" pitchFamily="18" charset="0"/>
              </a:rPr>
              <a:t>Direct payment market</a:t>
            </a:r>
            <a:r>
              <a:rPr lang="en-GB" sz="1200" b="1" dirty="0">
                <a:solidFill>
                  <a:schemeClr val="tx2"/>
                </a:solidFill>
                <a:ea typeface="Times New Roman" panose="02020603050405020304" pitchFamily="18" charset="0"/>
              </a:rPr>
              <a:t>: </a:t>
            </a:r>
            <a:r>
              <a:rPr lang="en-GB" sz="1200" dirty="0">
                <a:solidFill>
                  <a:schemeClr val="tx1"/>
                </a:solidFill>
                <a:ea typeface="Times New Roman" panose="02020603050405020304" pitchFamily="18" charset="0"/>
              </a:rPr>
              <a:t>Co-design community support with adults with a learning disability or autism to develop a community-led market for people with a direct payment in social care.</a:t>
            </a:r>
            <a:endParaRPr lang="en-GB" sz="1200" b="1" dirty="0">
              <a:solidFill>
                <a:schemeClr val="tx2"/>
              </a:solidFill>
              <a:ea typeface="Times New Roman" panose="02020603050405020304" pitchFamily="18" charset="0"/>
            </a:endParaRPr>
          </a:p>
          <a:p>
            <a:pPr marL="271463" lvl="1" indent="-271463">
              <a:spcAft>
                <a:spcPts val="600"/>
              </a:spcAft>
              <a:buFont typeface="+mj-lt"/>
              <a:buAutoNum type="arabicPeriod" startAt="9"/>
            </a:pPr>
            <a:r>
              <a:rPr lang="en-GB" sz="1200" b="1" dirty="0">
                <a:solidFill>
                  <a:schemeClr val="tx1"/>
                </a:solidFill>
                <a:ea typeface="Times New Roman" panose="02020603050405020304" pitchFamily="18" charset="0"/>
              </a:rPr>
              <a:t>Local, community care: </a:t>
            </a:r>
            <a:r>
              <a:rPr lang="en-GB" sz="1200" dirty="0">
                <a:solidFill>
                  <a:schemeClr val="tx1"/>
                </a:solidFill>
                <a:ea typeface="Times New Roman" panose="02020603050405020304" pitchFamily="18" charset="0"/>
              </a:rPr>
              <a:t>Build prevention into plans to develop more integrated support available in local communities </a:t>
            </a:r>
            <a:r>
              <a:rPr lang="en-GB" sz="1200" dirty="0">
                <a:solidFill>
                  <a:schemeClr val="tx1"/>
                </a:solidFill>
                <a:effectLst/>
                <a:ea typeface="Times New Roman" panose="02020603050405020304" pitchFamily="18" charset="0"/>
              </a:rPr>
              <a:t>– making sure early help is easy to access. </a:t>
            </a:r>
            <a:endParaRPr lang="en-GB" sz="1200" kern="100" dirty="0">
              <a:solidFill>
                <a:schemeClr val="tx1"/>
              </a:solidFill>
              <a:ea typeface="Calibri" panose="020F0502020204030204" pitchFamily="34" charset="0"/>
              <a:cs typeface="Times New Roman" panose="02020603050405020304" pitchFamily="18" charset="0"/>
            </a:endParaRPr>
          </a:p>
          <a:p>
            <a:pPr marL="0" lvl="1">
              <a:spcAft>
                <a:spcPts val="600"/>
              </a:spcAft>
            </a:pPr>
            <a:endParaRPr lang="en-GB" sz="1200" dirty="0">
              <a:solidFill>
                <a:schemeClr val="tx1"/>
              </a:solidFill>
            </a:endParaRPr>
          </a:p>
          <a:p>
            <a:pPr marL="0" lvl="1">
              <a:spcAft>
                <a:spcPts val="600"/>
              </a:spcAft>
            </a:pPr>
            <a:endParaRPr lang="en-GB" sz="1200" dirty="0">
              <a:solidFill>
                <a:schemeClr val="tx1"/>
              </a:solidFill>
              <a:ea typeface="Calibri" panose="020F0502020204030204" pitchFamily="34" charset="0"/>
            </a:endParaRPr>
          </a:p>
          <a:p>
            <a:pPr marL="265113" lvl="1" indent="-265113">
              <a:spcAft>
                <a:spcPts val="600"/>
              </a:spcAft>
              <a:buFont typeface="+mj-lt"/>
              <a:buAutoNum type="arabicPeriod" startAt="12"/>
            </a:pPr>
            <a:endParaRPr lang="en-GB" sz="1200" dirty="0">
              <a:solidFill>
                <a:schemeClr val="tx1"/>
              </a:solidFill>
              <a:ea typeface="Calibri" panose="020F0502020204030204" pitchFamily="34" charset="0"/>
            </a:endParaRPr>
          </a:p>
          <a:p>
            <a:pPr marL="265113" lvl="1" indent="-265113">
              <a:spcAft>
                <a:spcPts val="600"/>
              </a:spcAft>
              <a:buFont typeface="+mj-lt"/>
              <a:buAutoNum type="arabicPeriod" startAt="12"/>
            </a:pPr>
            <a:endParaRPr lang="en-GB" sz="1200" dirty="0">
              <a:solidFill>
                <a:schemeClr val="tx1"/>
              </a:solidFill>
              <a:ea typeface="Calibri" panose="020F0502020204030204" pitchFamily="34" charset="0"/>
            </a:endParaRPr>
          </a:p>
        </p:txBody>
      </p:sp>
      <p:sp>
        <p:nvSpPr>
          <p:cNvPr id="5" name="Rectangle 4">
            <a:extLst>
              <a:ext uri="{FF2B5EF4-FFF2-40B4-BE49-F238E27FC236}">
                <a16:creationId xmlns:a16="http://schemas.microsoft.com/office/drawing/2014/main" id="{BCB72698-7CD6-2253-36FD-4700C960B5D0}"/>
              </a:ext>
            </a:extLst>
          </p:cNvPr>
          <p:cNvSpPr/>
          <p:nvPr/>
        </p:nvSpPr>
        <p:spPr>
          <a:xfrm>
            <a:off x="416909" y="2276398"/>
            <a:ext cx="2150672" cy="3827058"/>
          </a:xfrm>
          <a:prstGeom prst="rect">
            <a:avLst/>
          </a:prstGeom>
          <a:noFill/>
          <a:ln>
            <a:solidFill>
              <a:srgbClr val="E3031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85738" lvl="1" indent="-185738">
              <a:spcAft>
                <a:spcPts val="600"/>
              </a:spcAft>
              <a:buFont typeface="+mj-lt"/>
              <a:buAutoNum type="arabicPeriod"/>
            </a:pPr>
            <a:r>
              <a:rPr lang="en-GB" sz="1200" b="1" dirty="0">
                <a:solidFill>
                  <a:schemeClr val="tx1"/>
                </a:solidFill>
                <a:ea typeface="Calibri" panose="020F0502020204030204" pitchFamily="34" charset="0"/>
              </a:rPr>
              <a:t>Care technology: </a:t>
            </a:r>
            <a:r>
              <a:rPr lang="en-GB" sz="1200" dirty="0">
                <a:solidFill>
                  <a:schemeClr val="tx1"/>
                </a:solidFill>
                <a:ea typeface="Calibri" panose="020F0502020204030204" pitchFamily="34" charset="0"/>
              </a:rPr>
              <a:t>Develop a comprehensive range of care technology aimed at people with support needs being as independent as possible.</a:t>
            </a:r>
          </a:p>
          <a:p>
            <a:pPr marL="185738" lvl="1" indent="-185738">
              <a:spcAft>
                <a:spcPts val="600"/>
              </a:spcAft>
              <a:buFont typeface="+mj-lt"/>
              <a:buAutoNum type="arabicPeriod"/>
            </a:pPr>
            <a:r>
              <a:rPr lang="en-GB" sz="1200" b="1" dirty="0">
                <a:solidFill>
                  <a:schemeClr val="tx1"/>
                </a:solidFill>
                <a:ea typeface="Calibri" panose="020F0502020204030204" pitchFamily="34" charset="0"/>
              </a:rPr>
              <a:t>Integrated data: </a:t>
            </a:r>
            <a:r>
              <a:rPr lang="en-GB" sz="1200" kern="0" dirty="0">
                <a:solidFill>
                  <a:schemeClr val="tx1"/>
                </a:solidFill>
                <a:ea typeface="Calibri" panose="020F0502020204030204" pitchFamily="34" charset="0"/>
              </a:rPr>
              <a:t>I</a:t>
            </a:r>
            <a:r>
              <a:rPr lang="en-GB" sz="1200" kern="0" dirty="0">
                <a:solidFill>
                  <a:schemeClr val="tx1"/>
                </a:solidFill>
                <a:effectLst/>
                <a:ea typeface="Calibri" panose="020F0502020204030204" pitchFamily="34" charset="0"/>
              </a:rPr>
              <a:t>ntegrate data and insights from care technology and elsewhere into a single system, enhancing holistic support to people with support needs.</a:t>
            </a:r>
          </a:p>
          <a:p>
            <a:pPr marL="0" lvl="1">
              <a:spcAft>
                <a:spcPts val="600"/>
              </a:spcAft>
            </a:pPr>
            <a:endParaRPr lang="en-GB" sz="1200" dirty="0">
              <a:solidFill>
                <a:schemeClr val="tx1"/>
              </a:solidFill>
              <a:ea typeface="Calibri" panose="020F0502020204030204" pitchFamily="34" charset="0"/>
            </a:endParaRPr>
          </a:p>
          <a:p>
            <a:pPr marL="180975" lvl="1" indent="-180975">
              <a:spcAft>
                <a:spcPts val="600"/>
              </a:spcAft>
              <a:buFont typeface="+mj-lt"/>
              <a:buAutoNum type="arabicPeriod"/>
            </a:pPr>
            <a:endParaRPr lang="en-GB" sz="1200" dirty="0">
              <a:solidFill>
                <a:schemeClr val="tx1"/>
              </a:solidFill>
              <a:ea typeface="Calibri" panose="020F0502020204030204" pitchFamily="34" charset="0"/>
            </a:endParaRPr>
          </a:p>
          <a:p>
            <a:pPr marL="180975" lvl="1" indent="-180975">
              <a:spcAft>
                <a:spcPts val="600"/>
              </a:spcAft>
              <a:buFont typeface="+mj-lt"/>
              <a:buAutoNum type="arabicPeriod"/>
            </a:pPr>
            <a:endParaRPr lang="en-GB" sz="1200" dirty="0">
              <a:solidFill>
                <a:schemeClr val="tx1"/>
              </a:solidFill>
              <a:ea typeface="Calibri" panose="020F0502020204030204" pitchFamily="34" charset="0"/>
            </a:endParaRPr>
          </a:p>
        </p:txBody>
      </p:sp>
      <p:sp>
        <p:nvSpPr>
          <p:cNvPr id="7" name="Rectangle 6">
            <a:extLst>
              <a:ext uri="{FF2B5EF4-FFF2-40B4-BE49-F238E27FC236}">
                <a16:creationId xmlns:a16="http://schemas.microsoft.com/office/drawing/2014/main" id="{E889715B-AFFE-BF83-5EA6-7EBFB6B3AAE0}"/>
              </a:ext>
            </a:extLst>
          </p:cNvPr>
          <p:cNvSpPr/>
          <p:nvPr/>
        </p:nvSpPr>
        <p:spPr>
          <a:xfrm>
            <a:off x="416910" y="6216032"/>
            <a:ext cx="11103392" cy="610332"/>
          </a:xfrm>
          <a:prstGeom prst="rect">
            <a:avLst/>
          </a:prstGeom>
          <a:solidFill>
            <a:schemeClr val="bg1"/>
          </a:solidFill>
          <a:ln w="25400">
            <a:solidFill>
              <a:srgbClr val="E3031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lvl="1"/>
            <a:r>
              <a:rPr lang="en-GB" sz="1200" b="1" dirty="0">
                <a:solidFill>
                  <a:schemeClr val="tx1"/>
                </a:solidFill>
                <a:ea typeface="Times New Roman" panose="02020603050405020304" pitchFamily="18" charset="0"/>
              </a:rPr>
              <a:t>Partnership action: </a:t>
            </a:r>
            <a:r>
              <a:rPr lang="en-GB" sz="1200" dirty="0">
                <a:solidFill>
                  <a:schemeClr val="tx1"/>
                </a:solidFill>
                <a:ea typeface="Times New Roman" panose="02020603050405020304" pitchFamily="18" charset="0"/>
              </a:rPr>
              <a:t>The partnership action needed in this area relates to delivering the Carer Charter Action Plan, the </a:t>
            </a:r>
            <a:r>
              <a:rPr lang="en-GB" sz="1200" kern="100" dirty="0">
                <a:solidFill>
                  <a:schemeClr val="tx1"/>
                </a:solidFill>
                <a:ea typeface="Calibri" panose="020F0502020204030204" pitchFamily="34" charset="0"/>
                <a:cs typeface="Times New Roman" panose="02020603050405020304" pitchFamily="18" charset="0"/>
              </a:rPr>
              <a:t>development of locality and integrated neighbourhood teams</a:t>
            </a:r>
            <a:r>
              <a:rPr lang="en-GB" sz="1200" dirty="0">
                <a:solidFill>
                  <a:schemeClr val="tx1"/>
                </a:solidFill>
                <a:ea typeface="Times New Roman" panose="02020603050405020304" pitchFamily="18" charset="0"/>
              </a:rPr>
              <a:t>, the proactive care programme and long-term condition support and management. There are also </a:t>
            </a:r>
            <a:r>
              <a:rPr lang="en-GB" sz="1200">
                <a:solidFill>
                  <a:schemeClr val="tx1"/>
                </a:solidFill>
                <a:ea typeface="Times New Roman" panose="02020603050405020304" pitchFamily="18" charset="0"/>
              </a:rPr>
              <a:t>interfaces with </a:t>
            </a:r>
            <a:r>
              <a:rPr lang="en-GB" sz="1200" dirty="0">
                <a:solidFill>
                  <a:schemeClr val="tx1"/>
                </a:solidFill>
                <a:ea typeface="Times New Roman" panose="02020603050405020304" pitchFamily="18" charset="0"/>
              </a:rPr>
              <a:t>hospital </a:t>
            </a:r>
            <a:r>
              <a:rPr lang="en-GB" sz="1200">
                <a:solidFill>
                  <a:schemeClr val="tx1"/>
                </a:solidFill>
                <a:ea typeface="Times New Roman" panose="02020603050405020304" pitchFamily="18" charset="0"/>
              </a:rPr>
              <a:t>admission avoidance work. </a:t>
            </a:r>
            <a:endParaRPr lang="en-GB" sz="1200" dirty="0">
              <a:solidFill>
                <a:schemeClr val="tx1"/>
              </a:solidFill>
              <a:ea typeface="Times New Roman" panose="02020603050405020304" pitchFamily="18" charset="0"/>
            </a:endParaRPr>
          </a:p>
        </p:txBody>
      </p:sp>
    </p:spTree>
    <p:extLst>
      <p:ext uri="{BB962C8B-B14F-4D97-AF65-F5344CB8AC3E}">
        <p14:creationId xmlns:p14="http://schemas.microsoft.com/office/powerpoint/2010/main" val="152110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70D22B-A847-71D9-83D8-B7964D217FF8}"/>
              </a:ext>
            </a:extLst>
          </p:cNvPr>
          <p:cNvSpPr txBox="1"/>
          <p:nvPr/>
        </p:nvSpPr>
        <p:spPr>
          <a:xfrm>
            <a:off x="618638" y="1543137"/>
            <a:ext cx="98472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Arial"/>
              </a:rPr>
              <a:t>Section 3</a:t>
            </a:r>
          </a:p>
        </p:txBody>
      </p:sp>
      <p:cxnSp>
        <p:nvCxnSpPr>
          <p:cNvPr id="4" name="Straight Connector 3">
            <a:extLst>
              <a:ext uri="{FF2B5EF4-FFF2-40B4-BE49-F238E27FC236}">
                <a16:creationId xmlns:a16="http://schemas.microsoft.com/office/drawing/2014/main" id="{2D59885F-717C-A839-5910-98C228322B3A}"/>
              </a:ext>
            </a:extLst>
          </p:cNvPr>
          <p:cNvCxnSpPr/>
          <p:nvPr/>
        </p:nvCxnSpPr>
        <p:spPr>
          <a:xfrm>
            <a:off x="754380" y="2480310"/>
            <a:ext cx="10355580" cy="0"/>
          </a:xfrm>
          <a:prstGeom prst="line">
            <a:avLst/>
          </a:prstGeom>
          <a:ln>
            <a:solidFill>
              <a:srgbClr val="E3031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2B60B24-62EE-105D-42B2-1633CFE65CD2}"/>
              </a:ext>
            </a:extLst>
          </p:cNvPr>
          <p:cNvSpPr txBox="1"/>
          <p:nvPr/>
        </p:nvSpPr>
        <p:spPr>
          <a:xfrm>
            <a:off x="618638" y="2782669"/>
            <a:ext cx="98472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chemeClr val="tx2"/>
                </a:solidFill>
                <a:cs typeface="Arial"/>
              </a:rPr>
              <a:t>Understanding and measuring prevention</a:t>
            </a:r>
          </a:p>
        </p:txBody>
      </p:sp>
    </p:spTree>
    <p:extLst>
      <p:ext uri="{BB962C8B-B14F-4D97-AF65-F5344CB8AC3E}">
        <p14:creationId xmlns:p14="http://schemas.microsoft.com/office/powerpoint/2010/main" val="2566793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E9F20-0F37-7DCE-3636-1724D0F3A50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BF33365-EBD6-9894-3F2B-4E639BEE957A}"/>
              </a:ext>
            </a:extLst>
          </p:cNvPr>
          <p:cNvSpPr txBox="1"/>
          <p:nvPr/>
        </p:nvSpPr>
        <p:spPr>
          <a:xfrm>
            <a:off x="367179" y="175790"/>
            <a:ext cx="98472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Arial"/>
              </a:rPr>
              <a:t>9. Understanding and measuring the impact </a:t>
            </a:r>
          </a:p>
        </p:txBody>
      </p:sp>
      <p:sp>
        <p:nvSpPr>
          <p:cNvPr id="3" name="Rectangle 2">
            <a:extLst>
              <a:ext uri="{FF2B5EF4-FFF2-40B4-BE49-F238E27FC236}">
                <a16:creationId xmlns:a16="http://schemas.microsoft.com/office/drawing/2014/main" id="{CAA43316-3A7E-3558-7C98-B26DDE529692}"/>
              </a:ext>
            </a:extLst>
          </p:cNvPr>
          <p:cNvSpPr/>
          <p:nvPr/>
        </p:nvSpPr>
        <p:spPr>
          <a:xfrm>
            <a:off x="367179" y="1003853"/>
            <a:ext cx="5501993" cy="5396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a:spcAft>
                <a:spcPts val="600"/>
              </a:spcAft>
            </a:pPr>
            <a:r>
              <a:rPr lang="en-GB" sz="1200" kern="100" dirty="0">
                <a:solidFill>
                  <a:schemeClr val="tx1"/>
                </a:solidFill>
                <a:effectLst/>
                <a:ea typeface="Times New Roman" panose="02020603050405020304" pitchFamily="18" charset="0"/>
                <a:cs typeface="Times New Roman" panose="02020603050405020304" pitchFamily="18" charset="0"/>
              </a:rPr>
              <a:t>A 2019 </a:t>
            </a:r>
            <a:r>
              <a:rPr lang="en-GB" sz="1200" kern="100" dirty="0">
                <a:solidFill>
                  <a:schemeClr val="tx1"/>
                </a:solidFill>
                <a:effectLst/>
                <a:ea typeface="Times New Roman" panose="02020603050405020304" pitchFamily="18" charset="0"/>
                <a:cs typeface="Times New Roman" panose="02020603050405020304" pitchFamily="18" charset="0"/>
                <a:hlinkClick r:id="rId3"/>
              </a:rPr>
              <a:t>research report </a:t>
            </a:r>
            <a:r>
              <a:rPr lang="en-GB" sz="1200" kern="100" dirty="0">
                <a:solidFill>
                  <a:schemeClr val="tx1"/>
                </a:solidFill>
                <a:effectLst/>
                <a:ea typeface="Times New Roman" panose="02020603050405020304" pitchFamily="18" charset="0"/>
                <a:cs typeface="Times New Roman" panose="02020603050405020304" pitchFamily="18" charset="0"/>
              </a:rPr>
              <a:t>from the London School of Economics repor</a:t>
            </a:r>
            <a:r>
              <a:rPr lang="en-GB" sz="1200" kern="100" dirty="0">
                <a:solidFill>
                  <a:schemeClr val="tx1"/>
                </a:solidFill>
                <a:ea typeface="Times New Roman" panose="02020603050405020304" pitchFamily="18" charset="0"/>
                <a:cs typeface="Times New Roman" panose="02020603050405020304" pitchFamily="18" charset="0"/>
              </a:rPr>
              <a:t>t </a:t>
            </a:r>
            <a:r>
              <a:rPr lang="en-GB" sz="1200" kern="100" dirty="0">
                <a:solidFill>
                  <a:schemeClr val="tx1"/>
                </a:solidFill>
                <a:cs typeface="Times New Roman" panose="02020603050405020304" pitchFamily="18" charset="0"/>
              </a:rPr>
              <a:t>looks at the effectiveness of preventative activity related to social care and concludes:</a:t>
            </a:r>
          </a:p>
          <a:p>
            <a:pPr marL="285750" indent="-285750">
              <a:spcAft>
                <a:spcPts val="600"/>
              </a:spcAft>
              <a:buFont typeface="Arial" panose="020B0604020202020204" pitchFamily="34" charset="0"/>
              <a:buChar char="•"/>
            </a:pPr>
            <a:r>
              <a:rPr lang="en-GB" sz="1200" kern="100" dirty="0">
                <a:solidFill>
                  <a:schemeClr val="tx1"/>
                </a:solidFill>
                <a:effectLst/>
                <a:ea typeface="Times New Roman" panose="02020603050405020304" pitchFamily="18" charset="0"/>
                <a:cs typeface="Times New Roman" panose="02020603050405020304" pitchFamily="18" charset="0"/>
              </a:rPr>
              <a:t>There is currently limited evidence on the effectiveness and cost-effectiveness of preventative activity related to adult social care. </a:t>
            </a:r>
          </a:p>
          <a:p>
            <a:pPr marL="285750" indent="-285750">
              <a:spcAft>
                <a:spcPts val="600"/>
              </a:spcAft>
              <a:buFont typeface="Arial" panose="020B0604020202020204" pitchFamily="34" charset="0"/>
              <a:buChar char="•"/>
            </a:pPr>
            <a:r>
              <a:rPr lang="en-GB" sz="1200" kern="100" dirty="0">
                <a:solidFill>
                  <a:schemeClr val="tx1"/>
                </a:solidFill>
                <a:effectLst/>
                <a:ea typeface="Times New Roman" panose="02020603050405020304" pitchFamily="18" charset="0"/>
                <a:cs typeface="Times New Roman" panose="02020603050405020304" pitchFamily="18" charset="0"/>
              </a:rPr>
              <a:t>Existing evidence is concentrated on reablement, telecare, falls prevention and wellbeing/isolation. </a:t>
            </a:r>
          </a:p>
          <a:p>
            <a:pPr marL="285750" indent="-285750">
              <a:spcAft>
                <a:spcPts val="600"/>
              </a:spcAft>
              <a:buFont typeface="Arial" panose="020B0604020202020204" pitchFamily="34" charset="0"/>
              <a:buChar char="•"/>
            </a:pPr>
            <a:r>
              <a:rPr lang="en-GB" sz="1200" kern="100" dirty="0">
                <a:solidFill>
                  <a:schemeClr val="tx1"/>
                </a:solidFill>
                <a:effectLst/>
                <a:ea typeface="Times New Roman" panose="02020603050405020304" pitchFamily="18" charset="0"/>
                <a:cs typeface="Times New Roman" panose="02020603050405020304" pitchFamily="18" charset="0"/>
              </a:rPr>
              <a:t>The report notes that this lack of evidence ‘may lead to underinvestment in prevention in the current climate of financial austerity with long-term negative consequences for the users’ outcomes and the effectiveness of the system’.</a:t>
            </a:r>
          </a:p>
          <a:p>
            <a:pPr marL="285750" indent="-285750">
              <a:spcAft>
                <a:spcPts val="600"/>
              </a:spcAft>
              <a:buFont typeface="Arial" panose="020B0604020202020204" pitchFamily="34" charset="0"/>
              <a:buChar char="•"/>
            </a:pPr>
            <a:r>
              <a:rPr lang="en-GB" sz="1200" kern="100" dirty="0">
                <a:solidFill>
                  <a:schemeClr val="tx1"/>
                </a:solidFill>
                <a:effectLst/>
                <a:ea typeface="Times New Roman" panose="02020603050405020304" pitchFamily="18" charset="0"/>
                <a:cs typeface="Times New Roman" panose="02020603050405020304" pitchFamily="18" charset="0"/>
              </a:rPr>
              <a:t>The challenges with measuring the effectiveness of preventative action include:</a:t>
            </a:r>
            <a:endParaRPr lang="en-GB" sz="1200" kern="100" dirty="0">
              <a:solidFill>
                <a:schemeClr val="tx1"/>
              </a:solidFill>
              <a:effectLst/>
              <a:ea typeface="Calibri" panose="020F0502020204030204" pitchFamily="34" charset="0"/>
              <a:cs typeface="Times New Roman" panose="02020603050405020304" pitchFamily="18" charset="0"/>
            </a:endParaRPr>
          </a:p>
          <a:p>
            <a:pPr marL="542925" lvl="0" indent="-277813">
              <a:spcAft>
                <a:spcPts val="600"/>
              </a:spcAft>
              <a:buFont typeface="Wingdings" panose="05000000000000000000" pitchFamily="2" charset="2"/>
              <a:buChar char="Ø"/>
            </a:pPr>
            <a:r>
              <a:rPr lang="en-GB" sz="1200" dirty="0">
                <a:solidFill>
                  <a:schemeClr val="tx1"/>
                </a:solidFill>
                <a:effectLst/>
                <a:ea typeface="Times New Roman" panose="02020603050405020304" pitchFamily="18" charset="0"/>
              </a:rPr>
              <a:t>It is difficult to measure what would have happened without the activity, and to establish cause-and-effect given the impact of other factors.</a:t>
            </a:r>
          </a:p>
          <a:p>
            <a:pPr marL="542925" lvl="0" indent="-277813">
              <a:spcAft>
                <a:spcPts val="600"/>
              </a:spcAft>
              <a:buFont typeface="Wingdings" panose="05000000000000000000" pitchFamily="2" charset="2"/>
              <a:buChar char="Ø"/>
            </a:pPr>
            <a:r>
              <a:rPr lang="en-GB" sz="1200" dirty="0">
                <a:solidFill>
                  <a:schemeClr val="tx1"/>
                </a:solidFill>
                <a:effectLst/>
                <a:ea typeface="Times New Roman" panose="02020603050405020304" pitchFamily="18" charset="0"/>
              </a:rPr>
              <a:t>The impact of some interventions is likely to take considerable time to emerge.</a:t>
            </a:r>
          </a:p>
          <a:p>
            <a:pPr marL="542925" lvl="0" indent="-277813">
              <a:spcAft>
                <a:spcPts val="600"/>
              </a:spcAft>
              <a:buFont typeface="Wingdings" panose="05000000000000000000" pitchFamily="2" charset="2"/>
              <a:buChar char="Ø"/>
            </a:pPr>
            <a:r>
              <a:rPr lang="en-GB" sz="1200" dirty="0">
                <a:solidFill>
                  <a:schemeClr val="tx1"/>
                </a:solidFill>
                <a:effectLst/>
                <a:ea typeface="Times New Roman" panose="02020603050405020304" pitchFamily="18" charset="0"/>
              </a:rPr>
              <a:t>There is no consensus on what prevention is, making it harder to build a comprehensive evidence base.</a:t>
            </a:r>
          </a:p>
          <a:p>
            <a:pPr marL="542925" lvl="0" indent="-277813">
              <a:spcAft>
                <a:spcPts val="600"/>
              </a:spcAft>
              <a:buFont typeface="Wingdings" panose="05000000000000000000" pitchFamily="2" charset="2"/>
              <a:buChar char="Ø"/>
            </a:pPr>
            <a:r>
              <a:rPr lang="en-GB" sz="1200" dirty="0">
                <a:solidFill>
                  <a:schemeClr val="tx1"/>
                </a:solidFill>
                <a:effectLst/>
                <a:ea typeface="Times New Roman" panose="02020603050405020304" pitchFamily="18" charset="0"/>
              </a:rPr>
              <a:t>Prevention often needs system-wide action that requires system-wide measurement.</a:t>
            </a:r>
            <a:endParaRPr lang="en-GB" sz="1200" dirty="0">
              <a:solidFill>
                <a:schemeClr val="tx1"/>
              </a:solidFill>
              <a:effectLst/>
              <a:ea typeface="Calibri" panose="020F0502020204030204" pitchFamily="34" charset="0"/>
            </a:endParaRPr>
          </a:p>
          <a:p>
            <a:pPr marL="285750" indent="-285750">
              <a:spcAft>
                <a:spcPts val="600"/>
              </a:spcAft>
              <a:buFont typeface="Arial" panose="020B0604020202020204" pitchFamily="34" charset="0"/>
              <a:buChar char="•"/>
            </a:pPr>
            <a:r>
              <a:rPr lang="en-GB" sz="1200" kern="100" dirty="0">
                <a:solidFill>
                  <a:schemeClr val="tx1"/>
                </a:solidFill>
                <a:effectLst/>
                <a:ea typeface="Calibri" panose="020F0502020204030204" pitchFamily="34" charset="0"/>
                <a:cs typeface="Times New Roman" panose="02020603050405020304" pitchFamily="18" charset="0"/>
              </a:rPr>
              <a:t>The report notes that “there is an untapped potential to employ experimental set-ups and control groups when piloting new interventions”. </a:t>
            </a:r>
            <a:endParaRPr lang="en-GB" sz="1500" dirty="0">
              <a:solidFill>
                <a:schemeClr val="tx1"/>
              </a:solidFill>
            </a:endParaRPr>
          </a:p>
          <a:p>
            <a:pPr lvl="1"/>
            <a:endParaRPr lang="en-GB" sz="1600" dirty="0">
              <a:solidFill>
                <a:schemeClr val="tx1"/>
              </a:solidFill>
            </a:endParaRPr>
          </a:p>
        </p:txBody>
      </p:sp>
      <p:sp>
        <p:nvSpPr>
          <p:cNvPr id="2" name="Rectangle 1">
            <a:extLst>
              <a:ext uri="{FF2B5EF4-FFF2-40B4-BE49-F238E27FC236}">
                <a16:creationId xmlns:a16="http://schemas.microsoft.com/office/drawing/2014/main" id="{9ACB6F43-F2C9-E14D-0FD8-461DF6D23642}"/>
              </a:ext>
            </a:extLst>
          </p:cNvPr>
          <p:cNvSpPr/>
          <p:nvPr/>
        </p:nvSpPr>
        <p:spPr>
          <a:xfrm>
            <a:off x="367179" y="1003853"/>
            <a:ext cx="10941181" cy="5032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285750" indent="-285750">
              <a:buFont typeface="Arial" panose="020B0604020202020204" pitchFamily="34" charset="0"/>
              <a:buChar char="•"/>
            </a:pPr>
            <a:endParaRPr lang="en-GB" sz="1500" dirty="0">
              <a:solidFill>
                <a:schemeClr val="tx1"/>
              </a:solidFill>
            </a:endParaRPr>
          </a:p>
        </p:txBody>
      </p:sp>
      <p:sp>
        <p:nvSpPr>
          <p:cNvPr id="8" name="Rectangle 7">
            <a:extLst>
              <a:ext uri="{FF2B5EF4-FFF2-40B4-BE49-F238E27FC236}">
                <a16:creationId xmlns:a16="http://schemas.microsoft.com/office/drawing/2014/main" id="{719E10F5-54EC-2E40-1032-ECEE40A46883}"/>
              </a:ext>
            </a:extLst>
          </p:cNvPr>
          <p:cNvSpPr/>
          <p:nvPr/>
        </p:nvSpPr>
        <p:spPr>
          <a:xfrm>
            <a:off x="6464596" y="2930408"/>
            <a:ext cx="4635795" cy="2562446"/>
          </a:xfrm>
          <a:prstGeom prst="rect">
            <a:avLst/>
          </a:prstGeom>
          <a:solidFill>
            <a:schemeClr val="bg1"/>
          </a:solidFill>
          <a:ln>
            <a:solidFill>
              <a:srgbClr val="E3031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b="1" dirty="0">
                <a:solidFill>
                  <a:schemeClr val="tx2"/>
                </a:solidFill>
              </a:rPr>
              <a:t>Understanding the impact of the Prevention Plan</a:t>
            </a:r>
          </a:p>
          <a:p>
            <a:endParaRPr lang="en-GB" sz="1200" dirty="0">
              <a:solidFill>
                <a:schemeClr val="tx1"/>
              </a:solidFill>
            </a:endParaRPr>
          </a:p>
          <a:p>
            <a:r>
              <a:rPr lang="en-GB" sz="1200" dirty="0">
                <a:solidFill>
                  <a:schemeClr val="tx1"/>
                </a:solidFill>
              </a:rPr>
              <a:t>The three core contextual measures to monitor over the lifetime of the plan are:</a:t>
            </a:r>
          </a:p>
          <a:p>
            <a:pPr marL="285750" indent="-285750">
              <a:buFont typeface="Arial" panose="020B0604020202020204" pitchFamily="34" charset="0"/>
              <a:buChar char="•"/>
            </a:pPr>
            <a:r>
              <a:rPr lang="en-GB" sz="1200" dirty="0">
                <a:solidFill>
                  <a:schemeClr val="tx1"/>
                </a:solidFill>
              </a:rPr>
              <a:t>Healthy life expectancy in Barking and Dagenham</a:t>
            </a:r>
            <a:endParaRPr lang="en-GB" sz="1200" dirty="0">
              <a:solidFill>
                <a:schemeClr val="tx1"/>
              </a:solidFill>
              <a:highlight>
                <a:srgbClr val="FFFF00"/>
              </a:highlight>
            </a:endParaRPr>
          </a:p>
          <a:p>
            <a:pPr marL="285750" indent="-285750">
              <a:buFont typeface="Arial" panose="020B0604020202020204" pitchFamily="34" charset="0"/>
              <a:buChar char="•"/>
            </a:pPr>
            <a:r>
              <a:rPr lang="en-GB" sz="1200" dirty="0">
                <a:solidFill>
                  <a:schemeClr val="tx1"/>
                </a:solidFill>
              </a:rPr>
              <a:t>People receiving long-term adult social care as a percentage of the population</a:t>
            </a:r>
          </a:p>
          <a:p>
            <a:pPr marL="285750" indent="-285750">
              <a:buFont typeface="Arial" panose="020B0604020202020204" pitchFamily="34" charset="0"/>
              <a:buChar char="•"/>
            </a:pPr>
            <a:r>
              <a:rPr lang="en-GB" sz="1200" dirty="0">
                <a:solidFill>
                  <a:schemeClr val="tx1"/>
                </a:solidFill>
              </a:rPr>
              <a:t>The percentage of adult social care users who say support improves their quality of life.</a:t>
            </a:r>
          </a:p>
          <a:p>
            <a:endParaRPr lang="en-GB" sz="600" dirty="0">
              <a:solidFill>
                <a:schemeClr val="tx1"/>
              </a:solidFill>
            </a:endParaRPr>
          </a:p>
          <a:p>
            <a:r>
              <a:rPr lang="en-GB" sz="1200" dirty="0">
                <a:solidFill>
                  <a:schemeClr val="tx1"/>
                </a:solidFill>
              </a:rPr>
              <a:t>Once the Prevention Plan has been finalised, a more detailed set of contextual measures to understand the current picture and how it is changing over time will be agreed.</a:t>
            </a:r>
          </a:p>
          <a:p>
            <a:pPr lvl="0"/>
            <a:r>
              <a:rPr lang="en-GB" sz="1200" dirty="0">
                <a:solidFill>
                  <a:schemeClr val="tx1"/>
                </a:solidFill>
              </a:rPr>
              <a:t> </a:t>
            </a:r>
          </a:p>
          <a:p>
            <a:endParaRPr lang="en-GB" sz="1200" dirty="0">
              <a:solidFill>
                <a:schemeClr val="tx1"/>
              </a:solidFill>
            </a:endParaRPr>
          </a:p>
          <a:p>
            <a:pPr marL="285750" indent="-285750">
              <a:buFont typeface="Arial" panose="020B0604020202020204" pitchFamily="34" charset="0"/>
              <a:buChar char="•"/>
            </a:pPr>
            <a:endParaRPr lang="en-GB" sz="1200" dirty="0">
              <a:solidFill>
                <a:schemeClr val="tx1"/>
              </a:solidFill>
            </a:endParaRPr>
          </a:p>
          <a:p>
            <a:endParaRPr lang="en-GB" sz="1200" dirty="0">
              <a:solidFill>
                <a:schemeClr val="tx1"/>
              </a:solidFill>
            </a:endParaRPr>
          </a:p>
        </p:txBody>
      </p:sp>
      <p:sp>
        <p:nvSpPr>
          <p:cNvPr id="9" name="Rectangle 8">
            <a:extLst>
              <a:ext uri="{FF2B5EF4-FFF2-40B4-BE49-F238E27FC236}">
                <a16:creationId xmlns:a16="http://schemas.microsoft.com/office/drawing/2014/main" id="{6EB8305B-E9C9-D46A-5C14-574331247B6C}"/>
              </a:ext>
            </a:extLst>
          </p:cNvPr>
          <p:cNvSpPr/>
          <p:nvPr/>
        </p:nvSpPr>
        <p:spPr>
          <a:xfrm>
            <a:off x="6464596" y="1462192"/>
            <a:ext cx="4635795" cy="1184178"/>
          </a:xfrm>
          <a:prstGeom prst="rect">
            <a:avLst/>
          </a:prstGeom>
          <a:solidFill>
            <a:schemeClr val="bg1"/>
          </a:solidFill>
          <a:ln>
            <a:solidFill>
              <a:srgbClr val="E3031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200" b="1" dirty="0">
                <a:solidFill>
                  <a:schemeClr val="tx2"/>
                </a:solidFill>
              </a:rPr>
              <a:t>Measuring the impact of specific initiatives </a:t>
            </a:r>
          </a:p>
          <a:p>
            <a:endParaRPr lang="en-GB" sz="1200" dirty="0">
              <a:solidFill>
                <a:schemeClr val="tx1"/>
              </a:solidFill>
            </a:endParaRPr>
          </a:p>
          <a:p>
            <a:r>
              <a:rPr lang="en-GB" sz="1200" dirty="0">
                <a:solidFill>
                  <a:schemeClr val="tx1"/>
                </a:solidFill>
              </a:rPr>
              <a:t>New initiatives carried out through this plan will consider experimental set-ups and control groups in order to more effectively evaluate the impact of new preventative activity.</a:t>
            </a:r>
          </a:p>
          <a:p>
            <a:endParaRPr lang="en-GB" sz="1200" dirty="0">
              <a:solidFill>
                <a:schemeClr val="tx1"/>
              </a:solidFill>
            </a:endParaRPr>
          </a:p>
          <a:p>
            <a:pPr lvl="0"/>
            <a:r>
              <a:rPr lang="en-GB" sz="1200" dirty="0">
                <a:solidFill>
                  <a:schemeClr val="tx1"/>
                </a:solidFill>
              </a:rPr>
              <a:t> </a:t>
            </a:r>
          </a:p>
          <a:p>
            <a:endParaRPr lang="en-GB" sz="1200" dirty="0">
              <a:solidFill>
                <a:schemeClr val="tx1"/>
              </a:solidFill>
            </a:endParaRPr>
          </a:p>
          <a:p>
            <a:pPr marL="285750" indent="-285750">
              <a:buFont typeface="Arial" panose="020B0604020202020204" pitchFamily="34" charset="0"/>
              <a:buChar char="•"/>
            </a:pPr>
            <a:endParaRPr lang="en-GB" sz="1200" dirty="0">
              <a:solidFill>
                <a:schemeClr val="tx1"/>
              </a:solidFill>
            </a:endParaRPr>
          </a:p>
          <a:p>
            <a:endParaRPr lang="en-GB" sz="1200" dirty="0">
              <a:solidFill>
                <a:schemeClr val="tx1"/>
              </a:solidFill>
            </a:endParaRPr>
          </a:p>
        </p:txBody>
      </p:sp>
    </p:spTree>
    <p:extLst>
      <p:ext uri="{BB962C8B-B14F-4D97-AF65-F5344CB8AC3E}">
        <p14:creationId xmlns:p14="http://schemas.microsoft.com/office/powerpoint/2010/main" val="1884037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BE7487-D93B-4619-BA14-596C4589EB9B}"/>
              </a:ext>
            </a:extLst>
          </p:cNvPr>
          <p:cNvSpPr txBox="1"/>
          <p:nvPr/>
        </p:nvSpPr>
        <p:spPr>
          <a:xfrm>
            <a:off x="367179" y="175790"/>
            <a:ext cx="98472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Arial"/>
              </a:rPr>
              <a:t>10. Opportunities for learning</a:t>
            </a:r>
          </a:p>
        </p:txBody>
      </p:sp>
      <p:sp>
        <p:nvSpPr>
          <p:cNvPr id="3" name="Rectangle 2">
            <a:extLst>
              <a:ext uri="{FF2B5EF4-FFF2-40B4-BE49-F238E27FC236}">
                <a16:creationId xmlns:a16="http://schemas.microsoft.com/office/drawing/2014/main" id="{5089B1DA-3852-9DD3-3258-CF6879E8532D}"/>
              </a:ext>
            </a:extLst>
          </p:cNvPr>
          <p:cNvSpPr/>
          <p:nvPr/>
        </p:nvSpPr>
        <p:spPr>
          <a:xfrm>
            <a:off x="367179" y="1003853"/>
            <a:ext cx="11301790" cy="5032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endParaRPr lang="en-GB" sz="1500" dirty="0">
              <a:solidFill>
                <a:schemeClr val="tx1"/>
              </a:solidFill>
            </a:endParaRPr>
          </a:p>
          <a:p>
            <a:pPr lvl="1"/>
            <a:endParaRPr lang="en-GB" sz="1500" dirty="0">
              <a:solidFill>
                <a:schemeClr val="tx1"/>
              </a:solidFill>
            </a:endParaRPr>
          </a:p>
          <a:p>
            <a:pPr lvl="1"/>
            <a:endParaRPr lang="en-GB" sz="1600" dirty="0">
              <a:solidFill>
                <a:schemeClr val="tx1"/>
              </a:solidFill>
            </a:endParaRPr>
          </a:p>
        </p:txBody>
      </p:sp>
      <p:sp>
        <p:nvSpPr>
          <p:cNvPr id="2" name="Rectangle 1">
            <a:extLst>
              <a:ext uri="{FF2B5EF4-FFF2-40B4-BE49-F238E27FC236}">
                <a16:creationId xmlns:a16="http://schemas.microsoft.com/office/drawing/2014/main" id="{48664B5E-9AD7-4B65-0E6B-57733462CB2D}"/>
              </a:ext>
            </a:extLst>
          </p:cNvPr>
          <p:cNvSpPr/>
          <p:nvPr/>
        </p:nvSpPr>
        <p:spPr>
          <a:xfrm>
            <a:off x="367179" y="1003853"/>
            <a:ext cx="10941181" cy="5032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285750" indent="-285750">
              <a:buFont typeface="Arial" panose="020B0604020202020204" pitchFamily="34" charset="0"/>
              <a:buChar char="•"/>
            </a:pPr>
            <a:endParaRPr lang="en-GB" sz="1500" dirty="0">
              <a:solidFill>
                <a:schemeClr val="tx1"/>
              </a:solidFill>
            </a:endParaRPr>
          </a:p>
        </p:txBody>
      </p:sp>
      <p:sp>
        <p:nvSpPr>
          <p:cNvPr id="7" name="Rectangle 6">
            <a:extLst>
              <a:ext uri="{FF2B5EF4-FFF2-40B4-BE49-F238E27FC236}">
                <a16:creationId xmlns:a16="http://schemas.microsoft.com/office/drawing/2014/main" id="{954E2C87-0FFC-50BF-5BE3-E2002DD984B5}"/>
              </a:ext>
            </a:extLst>
          </p:cNvPr>
          <p:cNvSpPr/>
          <p:nvPr/>
        </p:nvSpPr>
        <p:spPr>
          <a:xfrm>
            <a:off x="367179" y="986980"/>
            <a:ext cx="11169147" cy="5281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t" anchorCtr="0">
            <a:normAutofit fontScale="92500" lnSpcReduction="20000"/>
          </a:bodyPr>
          <a:lstStyle/>
          <a:p>
            <a:pPr>
              <a:lnSpc>
                <a:spcPct val="110000"/>
              </a:lnSpc>
            </a:pPr>
            <a:r>
              <a:rPr lang="en-GB" sz="1300" kern="100" dirty="0">
                <a:solidFill>
                  <a:schemeClr val="tx1"/>
                </a:solidFill>
                <a:ea typeface="Calibri" panose="020F0502020204030204" pitchFamily="34" charset="0"/>
                <a:cs typeface="Times New Roman" panose="02020603050405020304" pitchFamily="18" charset="0"/>
              </a:rPr>
              <a:t>At the end of 2023, a partnership Prevention Task and Finish group identified three key areas of focus in relation to prevention:</a:t>
            </a:r>
          </a:p>
          <a:p>
            <a:pPr marL="171450" indent="-171450">
              <a:lnSpc>
                <a:spcPct val="110000"/>
              </a:lnSpc>
              <a:buFont typeface="Arial" panose="020B0604020202020204" pitchFamily="34" charset="0"/>
              <a:buChar char="•"/>
            </a:pPr>
            <a:r>
              <a:rPr lang="en-GB" sz="1300" kern="100" dirty="0">
                <a:solidFill>
                  <a:schemeClr val="tx1"/>
                </a:solidFill>
                <a:ea typeface="Calibri" panose="020F0502020204030204" pitchFamily="34" charset="0"/>
                <a:cs typeface="Times New Roman" panose="02020603050405020304" pitchFamily="18" charset="0"/>
              </a:rPr>
              <a:t>Social isolation.</a:t>
            </a:r>
          </a:p>
          <a:p>
            <a:pPr marL="171450" indent="-171450">
              <a:lnSpc>
                <a:spcPct val="110000"/>
              </a:lnSpc>
              <a:buFont typeface="Arial" panose="020B0604020202020204" pitchFamily="34" charset="0"/>
              <a:buChar char="•"/>
            </a:pPr>
            <a:r>
              <a:rPr lang="en-GB" sz="1300" kern="100" dirty="0">
                <a:solidFill>
                  <a:schemeClr val="tx1"/>
                </a:solidFill>
                <a:ea typeface="Calibri" panose="020F0502020204030204" pitchFamily="34" charset="0"/>
                <a:cs typeface="Times New Roman" panose="02020603050405020304" pitchFamily="18" charset="0"/>
              </a:rPr>
              <a:t>Early diagnosis and intervention.</a:t>
            </a:r>
          </a:p>
          <a:p>
            <a:pPr marL="171450" indent="-171450">
              <a:lnSpc>
                <a:spcPct val="110000"/>
              </a:lnSpc>
              <a:buFont typeface="Arial" panose="020B0604020202020204" pitchFamily="34" charset="0"/>
              <a:buChar char="•"/>
            </a:pPr>
            <a:r>
              <a:rPr lang="en-GB" sz="1300" kern="100" dirty="0">
                <a:solidFill>
                  <a:schemeClr val="tx1"/>
                </a:solidFill>
                <a:ea typeface="Calibri" panose="020F0502020204030204" pitchFamily="34" charset="0"/>
                <a:cs typeface="Times New Roman" panose="02020603050405020304" pitchFamily="18" charset="0"/>
              </a:rPr>
              <a:t>Learning disability and autism.</a:t>
            </a:r>
          </a:p>
          <a:p>
            <a:pPr>
              <a:lnSpc>
                <a:spcPct val="110000"/>
              </a:lnSpc>
            </a:pPr>
            <a:endParaRPr lang="en-GB" sz="1300" kern="100" dirty="0">
              <a:solidFill>
                <a:schemeClr val="tx1"/>
              </a:solidFill>
              <a:ea typeface="Calibri" panose="020F0502020204030204" pitchFamily="34" charset="0"/>
              <a:cs typeface="Times New Roman" panose="02020603050405020304" pitchFamily="18" charset="0"/>
            </a:endParaRPr>
          </a:p>
          <a:p>
            <a:pPr>
              <a:lnSpc>
                <a:spcPct val="110000"/>
              </a:lnSpc>
            </a:pPr>
            <a:r>
              <a:rPr lang="en-GB" sz="1300" kern="100" dirty="0">
                <a:solidFill>
                  <a:schemeClr val="tx1"/>
                </a:solidFill>
                <a:ea typeface="Calibri" panose="020F0502020204030204" pitchFamily="34" charset="0"/>
                <a:cs typeface="Times New Roman" panose="02020603050405020304" pitchFamily="18" charset="0"/>
              </a:rPr>
              <a:t>Work is going on across the partnership on each of these areas, providing an opportunity for learning for social care (and partners) in relation to prevention.</a:t>
            </a:r>
          </a:p>
          <a:p>
            <a:pPr>
              <a:lnSpc>
                <a:spcPct val="110000"/>
              </a:lnSpc>
            </a:pPr>
            <a:endParaRPr lang="en-GB" sz="1300" kern="100" dirty="0">
              <a:solidFill>
                <a:schemeClr val="tx1"/>
              </a:solidFill>
              <a:ea typeface="Calibri" panose="020F0502020204030204" pitchFamily="34" charset="0"/>
              <a:cs typeface="Times New Roman" panose="02020603050405020304" pitchFamily="18" charset="0"/>
            </a:endParaRPr>
          </a:p>
          <a:p>
            <a:pPr>
              <a:lnSpc>
                <a:spcPct val="110000"/>
              </a:lnSpc>
            </a:pPr>
            <a:r>
              <a:rPr lang="en-GB" sz="1300" b="1" kern="100" dirty="0">
                <a:solidFill>
                  <a:schemeClr val="tx1"/>
                </a:solidFill>
                <a:ea typeface="Calibri" panose="020F0502020204030204" pitchFamily="34" charset="0"/>
                <a:cs typeface="Times New Roman" panose="02020603050405020304" pitchFamily="18" charset="0"/>
              </a:rPr>
              <a:t>Social isolation</a:t>
            </a:r>
          </a:p>
          <a:p>
            <a:pPr>
              <a:lnSpc>
                <a:spcPct val="110000"/>
              </a:lnSpc>
            </a:pPr>
            <a:r>
              <a:rPr lang="en-GB" sz="1300" dirty="0">
                <a:solidFill>
                  <a:schemeClr val="tx1"/>
                </a:solidFill>
              </a:rPr>
              <a:t>42% of respondents to a 2022 survey sent to social care users in Barking and Dagenham said they have as much social contact as they want.  15% said they were often or always lonely – compared to 8% of the general population in a  2024 ONS survey. </a:t>
            </a:r>
            <a:r>
              <a:rPr lang="en-GB" sz="1300" b="0" i="0" dirty="0">
                <a:solidFill>
                  <a:srgbClr val="0B0C0C"/>
                </a:solidFill>
                <a:effectLst/>
              </a:rPr>
              <a:t>People who need adult social care are more </a:t>
            </a:r>
            <a:r>
              <a:rPr lang="en-GB" sz="1300" dirty="0">
                <a:solidFill>
                  <a:srgbClr val="0B0C0C"/>
                </a:solidFill>
              </a:rPr>
              <a:t>likely to have loneliness </a:t>
            </a:r>
            <a:r>
              <a:rPr lang="en-GB" sz="1300" b="0" i="0" dirty="0">
                <a:solidFill>
                  <a:srgbClr val="0B0C0C"/>
                </a:solidFill>
                <a:effectLst/>
              </a:rPr>
              <a:t>risk factors, including health conditions, older age or being an unpaid carer.</a:t>
            </a:r>
          </a:p>
          <a:p>
            <a:pPr>
              <a:lnSpc>
                <a:spcPct val="110000"/>
              </a:lnSpc>
            </a:pPr>
            <a:endParaRPr lang="en-GB" sz="1300" dirty="0">
              <a:solidFill>
                <a:srgbClr val="0B0C0C"/>
              </a:solidFill>
            </a:endParaRPr>
          </a:p>
          <a:p>
            <a:pPr>
              <a:lnSpc>
                <a:spcPct val="110000"/>
              </a:lnSpc>
            </a:pPr>
            <a:r>
              <a:rPr lang="en-GB" sz="1300" kern="100" dirty="0">
                <a:solidFill>
                  <a:schemeClr val="tx1"/>
                </a:solidFill>
                <a:ea typeface="Calibri" panose="020F0502020204030204" pitchFamily="34" charset="0"/>
                <a:cs typeface="Times New Roman" panose="02020603050405020304" pitchFamily="18" charset="0"/>
              </a:rPr>
              <a:t>Insights and work to be carried over 2024 by Care City and the wider B&amp;D Collective is focusing on social isolation following hospital discharge and is likely to have wider applicability, informing how we can tackle social isolation and loneliness overall in social care. Actions to tackle social isolation suggested by the Task and Finish Group included further utilising digital technology, improving the quality of conversations between staff and residents, ensuring people know what local activities and out there, and ensuring the built environment promotes social connections.</a:t>
            </a:r>
          </a:p>
          <a:p>
            <a:pPr>
              <a:lnSpc>
                <a:spcPct val="110000"/>
              </a:lnSpc>
            </a:pPr>
            <a:endParaRPr lang="en-GB" sz="1300" kern="100" dirty="0">
              <a:solidFill>
                <a:schemeClr val="tx1"/>
              </a:solidFill>
              <a:ea typeface="Calibri" panose="020F0502020204030204" pitchFamily="34" charset="0"/>
              <a:cs typeface="Times New Roman" panose="02020603050405020304" pitchFamily="18" charset="0"/>
            </a:endParaRPr>
          </a:p>
          <a:p>
            <a:pPr>
              <a:lnSpc>
                <a:spcPct val="110000"/>
              </a:lnSpc>
            </a:pPr>
            <a:r>
              <a:rPr lang="en-GB" sz="1300" b="1" kern="100" dirty="0">
                <a:solidFill>
                  <a:schemeClr val="tx1"/>
                </a:solidFill>
                <a:ea typeface="Calibri" panose="020F0502020204030204" pitchFamily="34" charset="0"/>
                <a:cs typeface="Times New Roman" panose="02020603050405020304" pitchFamily="18" charset="0"/>
              </a:rPr>
              <a:t>Early diagnosis and intervention</a:t>
            </a:r>
          </a:p>
          <a:p>
            <a:pPr marL="0" lvl="1">
              <a:lnSpc>
                <a:spcPct val="110000"/>
              </a:lnSpc>
            </a:pPr>
            <a:r>
              <a:rPr lang="en-GB" sz="1300" kern="100" dirty="0">
                <a:solidFill>
                  <a:schemeClr val="tx1"/>
                </a:solidFill>
                <a:ea typeface="Calibri" panose="020F0502020204030204" pitchFamily="34" charset="0"/>
                <a:cs typeface="Times New Roman" panose="02020603050405020304" pitchFamily="18" charset="0"/>
              </a:rPr>
              <a:t>As previously noted, long-term conditions are a major driver of health and social care needs, and an estimated 38,000 cases are unidentified and therefore unmanaged. </a:t>
            </a:r>
            <a:r>
              <a:rPr lang="en-GB" sz="1300" kern="100" dirty="0">
                <a:solidFill>
                  <a:schemeClr val="tx1"/>
                </a:solidFill>
                <a:effectLst/>
                <a:ea typeface="Calibri" panose="020F0502020204030204" pitchFamily="34" charset="0"/>
                <a:cs typeface="Arial" panose="020B0604020202020204" pitchFamily="34" charset="0"/>
              </a:rPr>
              <a:t>The GP registered population with mental illnesses is much lower than estimates, raising the question of potential unmet need. 548 adults with mental health as a primary need got long-term support from adult social care in 2022-23.</a:t>
            </a:r>
          </a:p>
          <a:p>
            <a:pPr marL="0" lvl="1">
              <a:lnSpc>
                <a:spcPct val="110000"/>
              </a:lnSpc>
            </a:pPr>
            <a:endParaRPr lang="en-GB" sz="1300" kern="100" dirty="0">
              <a:solidFill>
                <a:schemeClr val="tx1"/>
              </a:solidFill>
              <a:ea typeface="Calibri" panose="020F0502020204030204" pitchFamily="34" charset="0"/>
              <a:cs typeface="Arial" panose="020B0604020202020204" pitchFamily="34" charset="0"/>
            </a:endParaRPr>
          </a:p>
          <a:p>
            <a:pPr marL="0" lvl="1">
              <a:lnSpc>
                <a:spcPct val="110000"/>
              </a:lnSpc>
            </a:pPr>
            <a:r>
              <a:rPr lang="en-GB" sz="1300" kern="100" dirty="0">
                <a:solidFill>
                  <a:schemeClr val="tx1"/>
                </a:solidFill>
                <a:effectLst/>
                <a:ea typeface="Calibri" panose="020F0502020204030204" pitchFamily="34" charset="0"/>
                <a:cs typeface="Arial" panose="020B0604020202020204" pitchFamily="34" charset="0"/>
              </a:rPr>
              <a:t>Actions arising from the </a:t>
            </a:r>
            <a:r>
              <a:rPr lang="en-GB" sz="1300" kern="100" dirty="0">
                <a:solidFill>
                  <a:schemeClr val="tx1"/>
                </a:solidFill>
                <a:effectLst/>
                <a:ea typeface="Calibri" panose="020F0502020204030204" pitchFamily="34" charset="0"/>
                <a:cs typeface="Arial" panose="020B0604020202020204" pitchFamily="34" charset="0"/>
                <a:hlinkClick r:id="rId3"/>
              </a:rPr>
              <a:t>2023 Director of Public Health Report </a:t>
            </a:r>
            <a:r>
              <a:rPr lang="en-GB" sz="1300" kern="100" dirty="0">
                <a:solidFill>
                  <a:schemeClr val="tx1"/>
                </a:solidFill>
                <a:effectLst/>
                <a:ea typeface="Calibri" panose="020F0502020204030204" pitchFamily="34" charset="0"/>
                <a:cs typeface="Arial" panose="020B0604020202020204" pitchFamily="34" charset="0"/>
              </a:rPr>
              <a:t>provide an opportunity for learning for social care in relation to prevention. Additional actions suggested by the Prevention Task and Finish group included monitoring the impact and </a:t>
            </a:r>
            <a:r>
              <a:rPr lang="en-GB" sz="1300" kern="100" dirty="0">
                <a:solidFill>
                  <a:schemeClr val="tx1"/>
                </a:solidFill>
                <a:ea typeface="Calibri" panose="020F0502020204030204" pitchFamily="34" charset="0"/>
                <a:cs typeface="Times New Roman" panose="02020603050405020304" pitchFamily="18" charset="0"/>
              </a:rPr>
              <a:t>outcomes of targeted resident health and wellbeing pop-up events, ensuring people know where to go for help at an early stage, and improving health literacy.</a:t>
            </a:r>
          </a:p>
          <a:p>
            <a:pPr marL="0" lvl="1">
              <a:lnSpc>
                <a:spcPct val="110000"/>
              </a:lnSpc>
            </a:pPr>
            <a:endParaRPr lang="en-GB" sz="1300" kern="100" dirty="0">
              <a:solidFill>
                <a:schemeClr val="tx1"/>
              </a:solidFill>
              <a:ea typeface="Calibri" panose="020F0502020204030204" pitchFamily="34" charset="0"/>
              <a:cs typeface="Times New Roman" panose="02020603050405020304" pitchFamily="18" charset="0"/>
            </a:endParaRPr>
          </a:p>
          <a:p>
            <a:pPr>
              <a:lnSpc>
                <a:spcPct val="110000"/>
              </a:lnSpc>
            </a:pPr>
            <a:r>
              <a:rPr lang="en-GB" sz="1300" b="1" kern="100" dirty="0">
                <a:solidFill>
                  <a:schemeClr val="tx1"/>
                </a:solidFill>
                <a:ea typeface="Calibri" panose="020F0502020204030204" pitchFamily="34" charset="0"/>
                <a:cs typeface="Times New Roman" panose="02020603050405020304" pitchFamily="18" charset="0"/>
              </a:rPr>
              <a:t>Learning disability and autism </a:t>
            </a:r>
          </a:p>
          <a:p>
            <a:pPr marL="0" lvl="1">
              <a:lnSpc>
                <a:spcPct val="110000"/>
              </a:lnSpc>
            </a:pPr>
            <a:r>
              <a:rPr lang="en-GB" sz="1300" kern="100" dirty="0">
                <a:solidFill>
                  <a:schemeClr val="tx1"/>
                </a:solidFill>
                <a:ea typeface="Calibri" panose="020F0502020204030204" pitchFamily="34" charset="0"/>
                <a:cs typeface="Times New Roman" panose="02020603050405020304" pitchFamily="18" charset="0"/>
              </a:rPr>
              <a:t>There are an estimated 3,271 adults with a learning disability in Barking and Dagenham, of which 753 have a moderate or severe disability, and an estimated 1.527 autistic adults (PANSI).  518 adults with a learning disability as a primary need got long-term support from adult social care in 2022-23.  </a:t>
            </a:r>
          </a:p>
          <a:p>
            <a:pPr marL="0" lvl="1">
              <a:lnSpc>
                <a:spcPct val="110000"/>
              </a:lnSpc>
            </a:pPr>
            <a:endParaRPr lang="en-GB" sz="1300" kern="100" dirty="0">
              <a:solidFill>
                <a:schemeClr val="tx1"/>
              </a:solidFill>
              <a:ea typeface="Calibri" panose="020F0502020204030204" pitchFamily="34" charset="0"/>
              <a:cs typeface="Times New Roman" panose="02020603050405020304" pitchFamily="18" charset="0"/>
            </a:endParaRPr>
          </a:p>
          <a:p>
            <a:pPr marL="0" lvl="1">
              <a:lnSpc>
                <a:spcPct val="110000"/>
              </a:lnSpc>
            </a:pPr>
            <a:r>
              <a:rPr lang="en-GB" sz="1300" kern="100" dirty="0">
                <a:solidFill>
                  <a:schemeClr val="tx1"/>
                </a:solidFill>
                <a:ea typeface="Calibri" panose="020F0502020204030204" pitchFamily="34" charset="0"/>
                <a:cs typeface="Times New Roman" panose="02020603050405020304" pitchFamily="18" charset="0"/>
              </a:rPr>
              <a:t>Many of the actions articulated in this plan will directly impact on adults with a learning disability and autistic adults. In addition, linked strategies for adults with a learning disability and/or autism will be developed over 2024. Emerging priorities are listed below, and will provide an opportunity to test and learn from preventative approaches:</a:t>
            </a:r>
          </a:p>
          <a:p>
            <a:pPr marL="285750" lvl="1" indent="-285750">
              <a:lnSpc>
                <a:spcPct val="110000"/>
              </a:lnSpc>
              <a:buFont typeface="Arial" panose="020B0604020202020204" pitchFamily="34" charset="0"/>
              <a:buChar char="•"/>
            </a:pPr>
            <a:r>
              <a:rPr lang="en-GB" sz="1300" kern="100" dirty="0">
                <a:solidFill>
                  <a:schemeClr val="tx1"/>
                </a:solidFill>
                <a:ea typeface="Calibri" panose="020F0502020204030204" pitchFamily="34" charset="0"/>
                <a:cs typeface="Times New Roman" panose="02020603050405020304" pitchFamily="18" charset="0"/>
              </a:rPr>
              <a:t>Improving understanding and acceptance of learning disability and autism</a:t>
            </a:r>
          </a:p>
          <a:p>
            <a:pPr marL="285750" lvl="1" indent="-285750">
              <a:lnSpc>
                <a:spcPct val="110000"/>
              </a:lnSpc>
              <a:buFont typeface="Arial" panose="020B0604020202020204" pitchFamily="34" charset="0"/>
              <a:buChar char="•"/>
            </a:pPr>
            <a:r>
              <a:rPr lang="en-GB" sz="1300" kern="100" dirty="0">
                <a:solidFill>
                  <a:schemeClr val="tx1"/>
                </a:solidFill>
                <a:ea typeface="Calibri" panose="020F0502020204030204" pitchFamily="34" charset="0"/>
                <a:cs typeface="Times New Roman" panose="02020603050405020304" pitchFamily="18" charset="0"/>
              </a:rPr>
              <a:t>Improving accessibility </a:t>
            </a:r>
          </a:p>
          <a:p>
            <a:pPr marL="285750" lvl="1" indent="-285750">
              <a:lnSpc>
                <a:spcPct val="110000"/>
              </a:lnSpc>
              <a:buFont typeface="Arial" panose="020B0604020202020204" pitchFamily="34" charset="0"/>
              <a:buChar char="•"/>
            </a:pPr>
            <a:r>
              <a:rPr lang="en-GB" sz="1300" kern="100" dirty="0">
                <a:solidFill>
                  <a:schemeClr val="tx1"/>
                </a:solidFill>
                <a:ea typeface="Calibri" panose="020F0502020204030204" pitchFamily="34" charset="0"/>
                <a:cs typeface="Times New Roman" panose="02020603050405020304" pitchFamily="18" charset="0"/>
              </a:rPr>
              <a:t>Improving housing</a:t>
            </a:r>
          </a:p>
          <a:p>
            <a:pPr marL="285750" lvl="1" indent="-285750">
              <a:lnSpc>
                <a:spcPct val="110000"/>
              </a:lnSpc>
              <a:buFont typeface="Arial" panose="020B0604020202020204" pitchFamily="34" charset="0"/>
              <a:buChar char="•"/>
            </a:pPr>
            <a:r>
              <a:rPr lang="en-GB" sz="1300" kern="100" dirty="0">
                <a:solidFill>
                  <a:schemeClr val="tx1"/>
                </a:solidFill>
                <a:ea typeface="Calibri" panose="020F0502020204030204" pitchFamily="34" charset="0"/>
                <a:cs typeface="Times New Roman" panose="02020603050405020304" pitchFamily="18" charset="0"/>
              </a:rPr>
              <a:t>Improving employment</a:t>
            </a:r>
          </a:p>
          <a:p>
            <a:pPr marL="285750" lvl="1" indent="-285750">
              <a:lnSpc>
                <a:spcPct val="110000"/>
              </a:lnSpc>
              <a:buFont typeface="Arial" panose="020B0604020202020204" pitchFamily="34" charset="0"/>
              <a:buChar char="•"/>
            </a:pPr>
            <a:r>
              <a:rPr lang="en-GB" sz="1300" kern="100" dirty="0">
                <a:solidFill>
                  <a:schemeClr val="tx1"/>
                </a:solidFill>
                <a:ea typeface="Calibri" panose="020F0502020204030204" pitchFamily="34" charset="0"/>
                <a:cs typeface="Times New Roman" panose="02020603050405020304" pitchFamily="18" charset="0"/>
              </a:rPr>
              <a:t>Improving the transition to adulthood</a:t>
            </a:r>
          </a:p>
          <a:p>
            <a:pPr marL="285750" lvl="1" indent="-285750">
              <a:lnSpc>
                <a:spcPct val="110000"/>
              </a:lnSpc>
              <a:buFont typeface="Arial" panose="020B0604020202020204" pitchFamily="34" charset="0"/>
              <a:buChar char="•"/>
            </a:pPr>
            <a:r>
              <a:rPr lang="en-GB" sz="1300" kern="100" dirty="0">
                <a:solidFill>
                  <a:schemeClr val="tx1"/>
                </a:solidFill>
                <a:ea typeface="Calibri" panose="020F0502020204030204" pitchFamily="34" charset="0"/>
                <a:cs typeface="Times New Roman" panose="02020603050405020304" pitchFamily="18" charset="0"/>
              </a:rPr>
              <a:t>Having a clear pre- and post- autism diagnosis support offer</a:t>
            </a:r>
          </a:p>
          <a:p>
            <a:pPr marL="285750" lvl="1" indent="-285750">
              <a:lnSpc>
                <a:spcPct val="110000"/>
              </a:lnSpc>
              <a:buFont typeface="Arial" panose="020B0604020202020204" pitchFamily="34" charset="0"/>
              <a:buChar char="•"/>
            </a:pPr>
            <a:r>
              <a:rPr lang="en-GB" sz="1300" kern="100" dirty="0">
                <a:solidFill>
                  <a:schemeClr val="tx1"/>
                </a:solidFill>
                <a:ea typeface="Calibri" panose="020F0502020204030204" pitchFamily="34" charset="0"/>
                <a:cs typeface="Times New Roman" panose="02020603050405020304" pitchFamily="18" charset="0"/>
              </a:rPr>
              <a:t>Ensuring there are targeted health interventions. </a:t>
            </a:r>
            <a:endParaRPr lang="en-GB" sz="1300" dirty="0">
              <a:solidFill>
                <a:srgbClr val="0B0C0C"/>
              </a:solidFill>
            </a:endParaRPr>
          </a:p>
          <a:p>
            <a:endParaRPr lang="en-GB" sz="1200" kern="100" dirty="0">
              <a:solidFill>
                <a:schemeClr val="tx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688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BE7487-D93B-4619-BA14-596C4589EB9B}"/>
              </a:ext>
            </a:extLst>
          </p:cNvPr>
          <p:cNvSpPr txBox="1"/>
          <p:nvPr/>
        </p:nvSpPr>
        <p:spPr>
          <a:xfrm>
            <a:off x="367179" y="175790"/>
            <a:ext cx="98472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Arial"/>
              </a:rPr>
              <a:t>Appendix I: Inequalities summary</a:t>
            </a:r>
          </a:p>
        </p:txBody>
      </p:sp>
      <p:sp>
        <p:nvSpPr>
          <p:cNvPr id="3" name="Rectangle 2">
            <a:extLst>
              <a:ext uri="{FF2B5EF4-FFF2-40B4-BE49-F238E27FC236}">
                <a16:creationId xmlns:a16="http://schemas.microsoft.com/office/drawing/2014/main" id="{5089B1DA-3852-9DD3-3258-CF6879E8532D}"/>
              </a:ext>
            </a:extLst>
          </p:cNvPr>
          <p:cNvSpPr/>
          <p:nvPr/>
        </p:nvSpPr>
        <p:spPr>
          <a:xfrm>
            <a:off x="367179" y="1003853"/>
            <a:ext cx="11301790" cy="5032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endParaRPr lang="en-GB" sz="1500" dirty="0">
              <a:solidFill>
                <a:schemeClr val="tx1"/>
              </a:solidFill>
            </a:endParaRPr>
          </a:p>
          <a:p>
            <a:pPr lvl="1"/>
            <a:endParaRPr lang="en-GB" sz="1500" dirty="0">
              <a:solidFill>
                <a:schemeClr val="tx1"/>
              </a:solidFill>
            </a:endParaRPr>
          </a:p>
          <a:p>
            <a:pPr lvl="1"/>
            <a:endParaRPr lang="en-GB" sz="1600" dirty="0">
              <a:solidFill>
                <a:schemeClr val="tx1"/>
              </a:solidFill>
            </a:endParaRPr>
          </a:p>
        </p:txBody>
      </p:sp>
      <p:sp>
        <p:nvSpPr>
          <p:cNvPr id="2" name="Rectangle 1">
            <a:extLst>
              <a:ext uri="{FF2B5EF4-FFF2-40B4-BE49-F238E27FC236}">
                <a16:creationId xmlns:a16="http://schemas.microsoft.com/office/drawing/2014/main" id="{48664B5E-9AD7-4B65-0E6B-57733462CB2D}"/>
              </a:ext>
            </a:extLst>
          </p:cNvPr>
          <p:cNvSpPr/>
          <p:nvPr/>
        </p:nvSpPr>
        <p:spPr>
          <a:xfrm>
            <a:off x="367179" y="1003853"/>
            <a:ext cx="10941181" cy="5032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285750" indent="-285750">
              <a:buFont typeface="Arial" panose="020B0604020202020204" pitchFamily="34" charset="0"/>
              <a:buChar char="•"/>
            </a:pPr>
            <a:endParaRPr lang="en-GB" sz="1500" dirty="0">
              <a:solidFill>
                <a:schemeClr val="tx1"/>
              </a:solidFill>
            </a:endParaRPr>
          </a:p>
        </p:txBody>
      </p:sp>
      <p:sp>
        <p:nvSpPr>
          <p:cNvPr id="7" name="Rectangle 6">
            <a:extLst>
              <a:ext uri="{FF2B5EF4-FFF2-40B4-BE49-F238E27FC236}">
                <a16:creationId xmlns:a16="http://schemas.microsoft.com/office/drawing/2014/main" id="{954E2C87-0FFC-50BF-5BE3-E2002DD984B5}"/>
              </a:ext>
            </a:extLst>
          </p:cNvPr>
          <p:cNvSpPr/>
          <p:nvPr/>
        </p:nvSpPr>
        <p:spPr>
          <a:xfrm>
            <a:off x="367178" y="912987"/>
            <a:ext cx="11218017" cy="5032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normAutofit/>
          </a:bodyPr>
          <a:lstStyle/>
          <a:p>
            <a:pPr marL="0" lvl="1"/>
            <a:r>
              <a:rPr lang="en-GB" sz="1800" dirty="0">
                <a:solidFill>
                  <a:schemeClr val="tx1"/>
                </a:solidFill>
                <a:latin typeface="+mj-lt"/>
                <a:ea typeface="Calibri" panose="020F0502020204030204" pitchFamily="34" charset="0"/>
              </a:rPr>
              <a:t>.</a:t>
            </a:r>
          </a:p>
          <a:p>
            <a:pPr lvl="0">
              <a:spcAft>
                <a:spcPts val="600"/>
              </a:spcAft>
            </a:pPr>
            <a:endParaRPr lang="en-GB" sz="1500" kern="100" dirty="0">
              <a:solidFill>
                <a:schemeClr val="tx1"/>
              </a:solidFill>
              <a:effectLst/>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D852639-CABA-B98B-4801-4403977AAB30}"/>
              </a:ext>
            </a:extLst>
          </p:cNvPr>
          <p:cNvSpPr/>
          <p:nvPr/>
        </p:nvSpPr>
        <p:spPr>
          <a:xfrm>
            <a:off x="440861" y="912987"/>
            <a:ext cx="11301790" cy="4693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lvl="1"/>
            <a:endParaRPr lang="en-GB" sz="1600" dirty="0">
              <a:solidFill>
                <a:schemeClr val="tx1"/>
              </a:solidFill>
            </a:endParaRPr>
          </a:p>
        </p:txBody>
      </p:sp>
      <p:sp>
        <p:nvSpPr>
          <p:cNvPr id="6" name="Rectangle 5">
            <a:extLst>
              <a:ext uri="{FF2B5EF4-FFF2-40B4-BE49-F238E27FC236}">
                <a16:creationId xmlns:a16="http://schemas.microsoft.com/office/drawing/2014/main" id="{367CB9AE-5BBA-FAC9-283D-B018F18FC982}"/>
              </a:ext>
            </a:extLst>
          </p:cNvPr>
          <p:cNvSpPr/>
          <p:nvPr/>
        </p:nvSpPr>
        <p:spPr>
          <a:xfrm>
            <a:off x="250256" y="912987"/>
            <a:ext cx="11694695" cy="5945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t" anchorCtr="0">
            <a:noAutofit/>
          </a:bodyPr>
          <a:lstStyle/>
          <a:p>
            <a:pPr>
              <a:lnSpc>
                <a:spcPct val="120000"/>
              </a:lnSpc>
              <a:spcBef>
                <a:spcPts val="600"/>
              </a:spcBef>
            </a:pPr>
            <a:r>
              <a:rPr lang="en-GB" sz="1100" b="1" dirty="0">
                <a:solidFill>
                  <a:schemeClr val="tx2"/>
                </a:solidFill>
              </a:rPr>
              <a:t>Wider determinants of health</a:t>
            </a:r>
          </a:p>
          <a:p>
            <a:pPr marL="285750" indent="-285750">
              <a:lnSpc>
                <a:spcPct val="120000"/>
              </a:lnSpc>
              <a:spcBef>
                <a:spcPts val="600"/>
              </a:spcBef>
              <a:buFont typeface="Arial" panose="020B0604020202020204" pitchFamily="34" charset="0"/>
              <a:buChar char="•"/>
            </a:pPr>
            <a:r>
              <a:rPr lang="en-GB" sz="1100" b="1" dirty="0">
                <a:solidFill>
                  <a:schemeClr val="tx2"/>
                </a:solidFill>
              </a:rPr>
              <a:t>Employment: </a:t>
            </a:r>
            <a:r>
              <a:rPr lang="en-GB" sz="1100" dirty="0">
                <a:solidFill>
                  <a:schemeClr val="tx1"/>
                </a:solidFill>
              </a:rPr>
              <a:t>Regional insights indicate that people aged 16-24, people who are disabled and people from a Bangladeshi, Black </a:t>
            </a:r>
            <a:r>
              <a:rPr lang="en-GB" sz="1100" dirty="0">
                <a:solidFill>
                  <a:schemeClr val="tx1"/>
                </a:solidFill>
                <a:effectLst/>
                <a:ea typeface="Calibri" panose="020F0502020204030204" pitchFamily="34" charset="0"/>
              </a:rPr>
              <a:t>“mixed/multiple” and “other ethnic groups are more likely to be unemployed. </a:t>
            </a:r>
          </a:p>
          <a:p>
            <a:pPr marL="285750" indent="-285750">
              <a:lnSpc>
                <a:spcPct val="120000"/>
              </a:lnSpc>
              <a:spcBef>
                <a:spcPts val="600"/>
              </a:spcBef>
              <a:buFont typeface="Arial" panose="020B0604020202020204" pitchFamily="34" charset="0"/>
              <a:buChar char="•"/>
            </a:pPr>
            <a:r>
              <a:rPr lang="en-GB" sz="1100" b="1" dirty="0">
                <a:solidFill>
                  <a:schemeClr val="tx2"/>
                </a:solidFill>
                <a:ea typeface="Calibri" panose="020F0502020204030204" pitchFamily="34" charset="0"/>
              </a:rPr>
              <a:t>Overcrowding: </a:t>
            </a:r>
            <a:r>
              <a:rPr lang="en-GB" sz="1100" dirty="0">
                <a:solidFill>
                  <a:schemeClr val="tx1"/>
                </a:solidFill>
                <a:ea typeface="Calibri" panose="020F0502020204030204" pitchFamily="34" charset="0"/>
              </a:rPr>
              <a:t>Research indicates that </a:t>
            </a:r>
            <a:r>
              <a:rPr lang="en-GB" sz="1100" dirty="0">
                <a:solidFill>
                  <a:schemeClr val="tx1"/>
                </a:solidFill>
                <a:effectLst/>
                <a:ea typeface="Calibri" panose="020F0502020204030204" pitchFamily="34" charset="0"/>
              </a:rPr>
              <a:t>people of  a Bangladeshi, Pakistani or Black African ethnic background experience higher rates of overcrowding.</a:t>
            </a:r>
          </a:p>
          <a:p>
            <a:pPr marL="285750" indent="-285750">
              <a:lnSpc>
                <a:spcPct val="120000"/>
              </a:lnSpc>
              <a:spcBef>
                <a:spcPts val="600"/>
              </a:spcBef>
              <a:buFont typeface="Arial" panose="020B0604020202020204" pitchFamily="34" charset="0"/>
              <a:buChar char="•"/>
            </a:pPr>
            <a:r>
              <a:rPr lang="en-GB" sz="1100" b="1" dirty="0">
                <a:solidFill>
                  <a:schemeClr val="tx2"/>
                </a:solidFill>
                <a:ea typeface="Calibri" panose="020F0502020204030204" pitchFamily="34" charset="0"/>
              </a:rPr>
              <a:t>Social isolation: </a:t>
            </a:r>
            <a:r>
              <a:rPr lang="en-GB" sz="1100" dirty="0">
                <a:solidFill>
                  <a:srgbClr val="0B0C0C"/>
                </a:solidFill>
              </a:rPr>
              <a:t>People with a disability or long-term health condition, people going through a ‘disruptive life event’ (e.g. bereavement, unemployment, migration) are more likely to experience social isolation. Personal risk factors include being aged 16-24 or over 50, being LGBT+ or being an unpaid carer.</a:t>
            </a:r>
          </a:p>
          <a:p>
            <a:pPr>
              <a:lnSpc>
                <a:spcPct val="120000"/>
              </a:lnSpc>
              <a:spcBef>
                <a:spcPts val="600"/>
              </a:spcBef>
            </a:pPr>
            <a:r>
              <a:rPr lang="en-GB" sz="1100" b="1" dirty="0">
                <a:solidFill>
                  <a:schemeClr val="tx2"/>
                </a:solidFill>
                <a:effectLst/>
                <a:ea typeface="Times New Roman" panose="02020603050405020304" pitchFamily="18" charset="0"/>
              </a:rPr>
              <a:t>Mental health</a:t>
            </a:r>
          </a:p>
          <a:p>
            <a:pPr marL="285750" indent="-285750">
              <a:lnSpc>
                <a:spcPct val="120000"/>
              </a:lnSpc>
              <a:spcBef>
                <a:spcPts val="600"/>
              </a:spcBef>
              <a:buFont typeface="Arial" panose="020B0604020202020204" pitchFamily="34" charset="0"/>
              <a:buChar char="•"/>
            </a:pPr>
            <a:r>
              <a:rPr lang="en-GB" sz="1100" dirty="0">
                <a:solidFill>
                  <a:schemeClr val="tx1"/>
                </a:solidFill>
                <a:effectLst/>
                <a:ea typeface="Calibri" panose="020F0502020204030204" pitchFamily="34" charset="0"/>
              </a:rPr>
              <a:t>People from deprived areas, LGBT+ people, older people, people with a long-term condition  or learning disability are at a higher risk of mental health issues. </a:t>
            </a:r>
          </a:p>
          <a:p>
            <a:pPr marL="285750" indent="-285750">
              <a:lnSpc>
                <a:spcPct val="120000"/>
              </a:lnSpc>
              <a:spcBef>
                <a:spcPts val="600"/>
              </a:spcBef>
              <a:buFont typeface="Arial" panose="020B0604020202020204" pitchFamily="34" charset="0"/>
              <a:buChar char="•"/>
            </a:pPr>
            <a:r>
              <a:rPr lang="en-GB" sz="1100" dirty="0">
                <a:solidFill>
                  <a:schemeClr val="tx1"/>
                </a:solidFill>
                <a:effectLst/>
                <a:ea typeface="Calibri" panose="020F0502020204030204" pitchFamily="34" charset="0"/>
              </a:rPr>
              <a:t>Other risk factors include</a:t>
            </a:r>
            <a:r>
              <a:rPr lang="en-GB" sz="1100" dirty="0">
                <a:solidFill>
                  <a:schemeClr val="tx1"/>
                </a:solidFill>
                <a:effectLst/>
                <a:ea typeface="Calibri" panose="020F0502020204030204" pitchFamily="34" charset="0"/>
                <a:cs typeface="Times New Roman" panose="02020603050405020304" pitchFamily="18" charset="0"/>
              </a:rPr>
              <a:t> discrimination, child neglect and abuse, unemployment, poor quality work, debt, drug and alcohol misuse, homelessness, loneliness and violence.</a:t>
            </a:r>
          </a:p>
          <a:p>
            <a:pPr marL="285750" indent="-285750">
              <a:lnSpc>
                <a:spcPct val="120000"/>
              </a:lnSpc>
              <a:spcBef>
                <a:spcPts val="600"/>
              </a:spcBef>
              <a:buFont typeface="Arial" panose="020B0604020202020204" pitchFamily="34" charset="0"/>
              <a:buChar char="•"/>
            </a:pPr>
            <a:r>
              <a:rPr lang="en-GB" sz="1100" kern="100" dirty="0">
                <a:solidFill>
                  <a:schemeClr val="tx1"/>
                </a:solidFill>
                <a:effectLst/>
                <a:ea typeface="Calibri" panose="020F0502020204030204" pitchFamily="34" charset="0"/>
                <a:cs typeface="Times New Roman" panose="02020603050405020304" pitchFamily="18" charset="0"/>
              </a:rPr>
              <a:t>People from Black, Asian or minority ethnic backgrounds are less likely to engage with mental health services other than at a time of crisis. </a:t>
            </a:r>
          </a:p>
          <a:p>
            <a:pPr marL="285750" indent="-285750">
              <a:lnSpc>
                <a:spcPct val="120000"/>
              </a:lnSpc>
              <a:spcBef>
                <a:spcPts val="600"/>
              </a:spcBef>
              <a:buFont typeface="Arial" panose="020B0604020202020204" pitchFamily="34" charset="0"/>
              <a:buChar char="•"/>
            </a:pPr>
            <a:r>
              <a:rPr lang="en-GB" sz="1100" kern="100" dirty="0">
                <a:solidFill>
                  <a:schemeClr val="tx1"/>
                </a:solidFill>
                <a:effectLst/>
                <a:ea typeface="Calibri" panose="020F0502020204030204" pitchFamily="34" charset="0"/>
                <a:cs typeface="Times New Roman" panose="02020603050405020304" pitchFamily="18" charset="0"/>
              </a:rPr>
              <a:t>Locally, there is evidence indicating Asian ethnicities are underrepresented in mental health referrals by 12% and in admissions by 15% (NEL MHLDA Provider Collaborate Report, 2024)</a:t>
            </a:r>
            <a:endParaRPr lang="en-GB" sz="1100" kern="100" dirty="0">
              <a:solidFill>
                <a:schemeClr val="tx1"/>
              </a:solidFill>
              <a:ea typeface="Calibri" panose="020F0502020204030204" pitchFamily="34" charset="0"/>
              <a:cs typeface="Times New Roman" panose="02020603050405020304" pitchFamily="18" charset="0"/>
            </a:endParaRPr>
          </a:p>
          <a:p>
            <a:pPr>
              <a:lnSpc>
                <a:spcPct val="120000"/>
              </a:lnSpc>
              <a:spcBef>
                <a:spcPts val="600"/>
              </a:spcBef>
            </a:pPr>
            <a:r>
              <a:rPr lang="en-GB" sz="1100" b="1" kern="100" dirty="0">
                <a:solidFill>
                  <a:schemeClr val="tx2"/>
                </a:solidFill>
                <a:ea typeface="Calibri" panose="020F0502020204030204" pitchFamily="34" charset="0"/>
                <a:cs typeface="Times New Roman" panose="02020603050405020304" pitchFamily="18" charset="0"/>
              </a:rPr>
              <a:t>Healthy life expectancy and long-term conditions</a:t>
            </a:r>
            <a:endParaRPr lang="en-GB" sz="1100" b="1" kern="100" dirty="0">
              <a:solidFill>
                <a:schemeClr val="tx2"/>
              </a:solidFill>
              <a:effectLst/>
              <a:ea typeface="Calibri" panose="020F0502020204030204" pitchFamily="34" charset="0"/>
              <a:cs typeface="Times New Roman" panose="02020603050405020304" pitchFamily="18" charset="0"/>
            </a:endParaRPr>
          </a:p>
          <a:p>
            <a:pPr marL="285750" indent="-285750">
              <a:lnSpc>
                <a:spcPct val="120000"/>
              </a:lnSpc>
              <a:spcBef>
                <a:spcPts val="600"/>
              </a:spcBef>
              <a:buFont typeface="Arial" panose="020B0604020202020204" pitchFamily="34" charset="0"/>
              <a:buChar char="•"/>
            </a:pPr>
            <a:r>
              <a:rPr lang="en-GB" sz="1100" b="0" i="0" dirty="0">
                <a:solidFill>
                  <a:srgbClr val="0A0A0A"/>
                </a:solidFill>
                <a:effectLst/>
              </a:rPr>
              <a:t>The prevalence of multiple conditions is higher, and the age of onset is younger in those living in more deprived areas. </a:t>
            </a:r>
            <a:r>
              <a:rPr lang="en-GB" sz="1100" kern="100" dirty="0">
                <a:solidFill>
                  <a:schemeClr val="tx1"/>
                </a:solidFill>
                <a:ea typeface="Calibri" panose="020F0502020204030204" pitchFamily="34" charset="0"/>
                <a:cs typeface="Times New Roman" panose="02020603050405020304" pitchFamily="18" charset="0"/>
              </a:rPr>
              <a:t>There is currently a 6.4-year difference in healthy life expectancy between the least and most deprived males and a 5.8-year difference between the least and most deprived females with the borough (2023 DPH report).</a:t>
            </a:r>
          </a:p>
          <a:p>
            <a:pPr marL="285750" indent="-285750">
              <a:lnSpc>
                <a:spcPct val="120000"/>
              </a:lnSpc>
              <a:spcBef>
                <a:spcPts val="600"/>
              </a:spcBef>
              <a:buFont typeface="Arial" panose="020B0604020202020204" pitchFamily="34" charset="0"/>
              <a:buChar char="•"/>
            </a:pPr>
            <a:r>
              <a:rPr lang="en-GB" sz="1100" kern="100" dirty="0">
                <a:solidFill>
                  <a:schemeClr val="tx1"/>
                </a:solidFill>
                <a:ea typeface="Calibri" panose="020F0502020204030204" pitchFamily="34" charset="0"/>
                <a:cs typeface="Times New Roman" panose="02020603050405020304" pitchFamily="18" charset="0"/>
              </a:rPr>
              <a:t>The likelihood of having one or multiple long-term conditions increases with age. One report suggests a picture of earlier frailty in LBBD. (NIHR, frailty among older adults, 2020).</a:t>
            </a:r>
          </a:p>
          <a:p>
            <a:pPr marL="285750" indent="-285750">
              <a:lnSpc>
                <a:spcPct val="120000"/>
              </a:lnSpc>
              <a:spcBef>
                <a:spcPts val="600"/>
              </a:spcBef>
              <a:buFont typeface="Arial" panose="020B0604020202020204" pitchFamily="34" charset="0"/>
              <a:buChar char="•"/>
            </a:pPr>
            <a:r>
              <a:rPr lang="en-GB" sz="1100" kern="100" dirty="0">
                <a:solidFill>
                  <a:schemeClr val="tx1"/>
                </a:solidFill>
                <a:ea typeface="Calibri" panose="020F0502020204030204" pitchFamily="34" charset="0"/>
                <a:cs typeface="Times New Roman" panose="02020603050405020304" pitchFamily="18" charset="0"/>
              </a:rPr>
              <a:t>Residents of Black ethnicities develop a long-term health condition over five years earlier than their White neighbours (2023 DPH report)</a:t>
            </a:r>
          </a:p>
          <a:p>
            <a:pPr marL="285750" indent="-285750">
              <a:lnSpc>
                <a:spcPct val="120000"/>
              </a:lnSpc>
              <a:spcBef>
                <a:spcPts val="600"/>
              </a:spcBef>
              <a:buFont typeface="Arial" panose="020B0604020202020204" pitchFamily="34" charset="0"/>
              <a:buChar char="•"/>
            </a:pPr>
            <a:r>
              <a:rPr lang="en-GB" sz="1100" kern="100" dirty="0">
                <a:solidFill>
                  <a:schemeClr val="tx1"/>
                </a:solidFill>
                <a:ea typeface="Calibri" panose="020F0502020204030204" pitchFamily="34" charset="0"/>
                <a:cs typeface="Times New Roman" panose="02020603050405020304" pitchFamily="18" charset="0"/>
              </a:rPr>
              <a:t>Life expectancy and deaths from certain diseases (e.g. morbidity in cancer, dementia and Alzheimer’s) are highest in White residents (2023 DPH report).</a:t>
            </a:r>
          </a:p>
          <a:p>
            <a:pPr marL="285750" indent="-285750">
              <a:lnSpc>
                <a:spcPct val="120000"/>
              </a:lnSpc>
              <a:spcBef>
                <a:spcPts val="600"/>
              </a:spcBef>
              <a:buFont typeface="Arial" panose="020B0604020202020204" pitchFamily="34" charset="0"/>
              <a:buChar char="•"/>
            </a:pPr>
            <a:r>
              <a:rPr lang="en-GB" sz="1100" kern="100" dirty="0">
                <a:solidFill>
                  <a:schemeClr val="tx1"/>
                </a:solidFill>
                <a:ea typeface="Calibri" panose="020F0502020204030204" pitchFamily="34" charset="0"/>
                <a:cs typeface="Times New Roman" panose="02020603050405020304" pitchFamily="18" charset="0"/>
              </a:rPr>
              <a:t>The 2021 Census indicates that a significant proportion of the local population originate from Romania and Lithuania. It may be useful to look in more detail at the health needs and experiences of these communities, building on a previous 2010 </a:t>
            </a:r>
            <a:r>
              <a:rPr lang="en-GB" sz="1100" kern="100" dirty="0">
                <a:solidFill>
                  <a:schemeClr val="tx1"/>
                </a:solidFill>
                <a:ea typeface="Calibri" panose="020F0502020204030204" pitchFamily="34" charset="0"/>
                <a:cs typeface="Times New Roman" panose="02020603050405020304" pitchFamily="18" charset="0"/>
                <a:hlinkClick r:id="rId3"/>
              </a:rPr>
              <a:t>report.  </a:t>
            </a:r>
            <a:endParaRPr lang="en-GB" sz="1100" kern="100" dirty="0">
              <a:solidFill>
                <a:schemeClr val="tx1"/>
              </a:solidFill>
              <a:ea typeface="Calibri" panose="020F0502020204030204" pitchFamily="34" charset="0"/>
              <a:cs typeface="Times New Roman" panose="02020603050405020304" pitchFamily="18" charset="0"/>
            </a:endParaRPr>
          </a:p>
          <a:p>
            <a:pPr marL="285750" indent="-285750">
              <a:lnSpc>
                <a:spcPct val="120000"/>
              </a:lnSpc>
              <a:spcBef>
                <a:spcPts val="600"/>
              </a:spcBef>
              <a:buFont typeface="Arial" panose="020B0604020202020204" pitchFamily="34" charset="0"/>
              <a:buChar char="•"/>
            </a:pPr>
            <a:r>
              <a:rPr lang="en-GB" sz="1100" kern="100" dirty="0">
                <a:solidFill>
                  <a:schemeClr val="tx1"/>
                </a:solidFill>
                <a:ea typeface="Calibri" panose="020F0502020204030204" pitchFamily="34" charset="0"/>
                <a:cs typeface="Times New Roman" panose="02020603050405020304" pitchFamily="18" charset="0"/>
              </a:rPr>
              <a:t>Self-reported health is a key indicator for healthy life expectancy. Self-reported bad health is more prevalent in LBBD for those aged 65+ and people of a White British ethnic background (the two are possibly linked). Self-reported bad health was most likely to be reported in Becontree, Heath, Parsloes and Valance wards (2021 Census)</a:t>
            </a:r>
          </a:p>
          <a:p>
            <a:pPr marL="285750" indent="-285750">
              <a:lnSpc>
                <a:spcPct val="120000"/>
              </a:lnSpc>
              <a:spcBef>
                <a:spcPts val="600"/>
              </a:spcBef>
              <a:buFont typeface="Arial" panose="020B0604020202020204" pitchFamily="34" charset="0"/>
              <a:buChar char="•"/>
            </a:pPr>
            <a:r>
              <a:rPr lang="en-GB" sz="1100" kern="100" dirty="0">
                <a:solidFill>
                  <a:schemeClr val="tx1"/>
                </a:solidFill>
                <a:ea typeface="Calibri" panose="020F0502020204030204" pitchFamily="34" charset="0"/>
                <a:cs typeface="Times New Roman" panose="02020603050405020304" pitchFamily="18" charset="0"/>
              </a:rPr>
              <a:t>Demographic change in LBBD indicates that those aged 35-39 make up a significant proportion of the population. This cohort will soon enter the age band at which long term conditions often appear. </a:t>
            </a:r>
          </a:p>
          <a:p>
            <a:pPr marL="285750" indent="-285750">
              <a:lnSpc>
                <a:spcPct val="120000"/>
              </a:lnSpc>
              <a:spcBef>
                <a:spcPts val="600"/>
              </a:spcBef>
              <a:buFont typeface="Arial" panose="020B0604020202020204" pitchFamily="34" charset="0"/>
              <a:buChar char="•"/>
            </a:pPr>
            <a:r>
              <a:rPr lang="en-GB" sz="1100" kern="100" dirty="0">
                <a:solidFill>
                  <a:schemeClr val="tx1"/>
                </a:solidFill>
                <a:ea typeface="Calibri" panose="020F0502020204030204" pitchFamily="34" charset="0"/>
                <a:cs typeface="Times New Roman" panose="02020603050405020304" pitchFamily="18" charset="0"/>
              </a:rPr>
              <a:t>The proportion of the LBBD population from an Asian ethnic background increased from 15.9% in 2011 to 25.9% in 2021. As members of the Asian ethnicity are overrepresented in certain long term health conditions, such as diabetes, this demographic change will affect public health need within the borough</a:t>
            </a:r>
          </a:p>
          <a:p>
            <a:pPr>
              <a:lnSpc>
                <a:spcPct val="120000"/>
              </a:lnSpc>
              <a:spcBef>
                <a:spcPts val="600"/>
              </a:spcBef>
            </a:pPr>
            <a:r>
              <a:rPr lang="en-GB" sz="1100" b="1" kern="100" dirty="0">
                <a:solidFill>
                  <a:schemeClr val="tx2"/>
                </a:solidFill>
                <a:ea typeface="Calibri" panose="020F0502020204030204" pitchFamily="34" charset="0"/>
                <a:cs typeface="Times New Roman" panose="02020603050405020304" pitchFamily="18" charset="0"/>
              </a:rPr>
              <a:t>Interfaces</a:t>
            </a:r>
            <a:endParaRPr lang="en-GB" sz="1100" b="1" kern="100" dirty="0">
              <a:solidFill>
                <a:schemeClr val="tx2"/>
              </a:solidFill>
              <a:effectLst/>
              <a:ea typeface="Calibri" panose="020F0502020204030204" pitchFamily="34" charset="0"/>
              <a:cs typeface="Times New Roman" panose="02020603050405020304" pitchFamily="18" charset="0"/>
            </a:endParaRPr>
          </a:p>
          <a:p>
            <a:pPr marL="285750" indent="-285750">
              <a:lnSpc>
                <a:spcPct val="120000"/>
              </a:lnSpc>
              <a:spcBef>
                <a:spcPts val="600"/>
              </a:spcBef>
              <a:buFont typeface="Arial" panose="020B0604020202020204" pitchFamily="34" charset="0"/>
              <a:buChar char="•"/>
            </a:pPr>
            <a:r>
              <a:rPr lang="en-GB" sz="1100" kern="100" dirty="0">
                <a:solidFill>
                  <a:schemeClr val="tx1"/>
                </a:solidFill>
                <a:ea typeface="Calibri" panose="020F0502020204030204" pitchFamily="34" charset="0"/>
                <a:cs typeface="Times New Roman" panose="02020603050405020304" pitchFamily="18" charset="0"/>
              </a:rPr>
              <a:t>There are many interfaces between the risk factors described here. For example, there is evidence that physical and mental health are closely connected and affect each other through a number of pathways. </a:t>
            </a:r>
            <a:endParaRPr lang="en-GB" sz="1100" kern="100" dirty="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3840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81076-84A1-F13C-EFB0-A7FBF7DD7BB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B87D95E-D5F3-3203-893A-F5A7998E0208}"/>
              </a:ext>
            </a:extLst>
          </p:cNvPr>
          <p:cNvSpPr txBox="1"/>
          <p:nvPr/>
        </p:nvSpPr>
        <p:spPr>
          <a:xfrm>
            <a:off x="367179" y="175790"/>
            <a:ext cx="1094118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Arial"/>
              </a:rPr>
              <a:t>Appendix II: Adult social care activity - summary</a:t>
            </a:r>
          </a:p>
        </p:txBody>
      </p:sp>
      <p:sp>
        <p:nvSpPr>
          <p:cNvPr id="3" name="Rectangle 2">
            <a:extLst>
              <a:ext uri="{FF2B5EF4-FFF2-40B4-BE49-F238E27FC236}">
                <a16:creationId xmlns:a16="http://schemas.microsoft.com/office/drawing/2014/main" id="{F7B25945-EAB6-D14A-30FE-17E93829660D}"/>
              </a:ext>
            </a:extLst>
          </p:cNvPr>
          <p:cNvSpPr/>
          <p:nvPr/>
        </p:nvSpPr>
        <p:spPr>
          <a:xfrm>
            <a:off x="367179" y="1003853"/>
            <a:ext cx="11301790" cy="5032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endParaRPr lang="en-GB" sz="1500" dirty="0">
              <a:solidFill>
                <a:schemeClr val="tx1"/>
              </a:solidFill>
            </a:endParaRPr>
          </a:p>
          <a:p>
            <a:pPr lvl="1"/>
            <a:endParaRPr lang="en-GB" sz="1500" dirty="0">
              <a:solidFill>
                <a:schemeClr val="tx1"/>
              </a:solidFill>
            </a:endParaRPr>
          </a:p>
          <a:p>
            <a:pPr lvl="1"/>
            <a:endParaRPr lang="en-GB" sz="1600" dirty="0">
              <a:solidFill>
                <a:schemeClr val="tx1"/>
              </a:solidFill>
            </a:endParaRPr>
          </a:p>
        </p:txBody>
      </p:sp>
      <p:sp>
        <p:nvSpPr>
          <p:cNvPr id="2" name="Rectangle 1">
            <a:extLst>
              <a:ext uri="{FF2B5EF4-FFF2-40B4-BE49-F238E27FC236}">
                <a16:creationId xmlns:a16="http://schemas.microsoft.com/office/drawing/2014/main" id="{A413A64C-17E9-8C47-836E-45344E553411}"/>
              </a:ext>
            </a:extLst>
          </p:cNvPr>
          <p:cNvSpPr/>
          <p:nvPr/>
        </p:nvSpPr>
        <p:spPr>
          <a:xfrm>
            <a:off x="367179" y="1003853"/>
            <a:ext cx="10941181" cy="5032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285750" indent="-285750">
              <a:buFont typeface="Arial" panose="020B0604020202020204" pitchFamily="34" charset="0"/>
              <a:buChar char="•"/>
            </a:pPr>
            <a:endParaRPr lang="en-GB" sz="1500" dirty="0">
              <a:solidFill>
                <a:schemeClr val="tx1"/>
              </a:solidFill>
            </a:endParaRPr>
          </a:p>
        </p:txBody>
      </p:sp>
      <p:sp>
        <p:nvSpPr>
          <p:cNvPr id="7" name="Rectangle 6">
            <a:extLst>
              <a:ext uri="{FF2B5EF4-FFF2-40B4-BE49-F238E27FC236}">
                <a16:creationId xmlns:a16="http://schemas.microsoft.com/office/drawing/2014/main" id="{16851BC3-DEBE-1F1E-D9F5-08CC5247F49F}"/>
              </a:ext>
            </a:extLst>
          </p:cNvPr>
          <p:cNvSpPr/>
          <p:nvPr/>
        </p:nvSpPr>
        <p:spPr>
          <a:xfrm>
            <a:off x="367178" y="912987"/>
            <a:ext cx="11218017" cy="5032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normAutofit/>
          </a:bodyPr>
          <a:lstStyle/>
          <a:p>
            <a:pPr marL="0" lvl="1"/>
            <a:r>
              <a:rPr lang="en-GB" sz="1800" dirty="0">
                <a:solidFill>
                  <a:schemeClr val="tx1"/>
                </a:solidFill>
                <a:latin typeface="+mj-lt"/>
                <a:ea typeface="Calibri" panose="020F0502020204030204" pitchFamily="34" charset="0"/>
              </a:rPr>
              <a:t>.</a:t>
            </a:r>
          </a:p>
          <a:p>
            <a:pPr lvl="0">
              <a:spcAft>
                <a:spcPts val="600"/>
              </a:spcAft>
            </a:pPr>
            <a:endParaRPr lang="en-GB" sz="1500" kern="100" dirty="0">
              <a:solidFill>
                <a:schemeClr val="tx1"/>
              </a:solidFill>
              <a:effectLst/>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C128EF13-4333-D592-3648-FFD1399A2AD0}"/>
              </a:ext>
            </a:extLst>
          </p:cNvPr>
          <p:cNvSpPr/>
          <p:nvPr/>
        </p:nvSpPr>
        <p:spPr>
          <a:xfrm>
            <a:off x="440861" y="912987"/>
            <a:ext cx="11301790" cy="46937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lvl="1"/>
            <a:endParaRPr lang="en-GB" sz="1600" dirty="0">
              <a:solidFill>
                <a:schemeClr val="tx1"/>
              </a:solidFill>
            </a:endParaRPr>
          </a:p>
        </p:txBody>
      </p:sp>
      <p:sp>
        <p:nvSpPr>
          <p:cNvPr id="6" name="Rectangle 5">
            <a:extLst>
              <a:ext uri="{FF2B5EF4-FFF2-40B4-BE49-F238E27FC236}">
                <a16:creationId xmlns:a16="http://schemas.microsoft.com/office/drawing/2014/main" id="{B7E6BDEB-736E-F34D-11E5-825D2924AE64}"/>
              </a:ext>
            </a:extLst>
          </p:cNvPr>
          <p:cNvSpPr/>
          <p:nvPr/>
        </p:nvSpPr>
        <p:spPr>
          <a:xfrm>
            <a:off x="250256" y="912987"/>
            <a:ext cx="11694695" cy="5945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t" anchorCtr="0">
            <a:noAutofit/>
          </a:bodyPr>
          <a:lstStyle/>
          <a:p>
            <a:pPr>
              <a:lnSpc>
                <a:spcPct val="120000"/>
              </a:lnSpc>
              <a:spcBef>
                <a:spcPts val="600"/>
              </a:spcBef>
            </a:pPr>
            <a:endParaRPr lang="en-GB" sz="1100" kern="100" dirty="0">
              <a:solidFill>
                <a:schemeClr val="tx1"/>
              </a:solidFill>
              <a:effectLs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AFBD5A5-7871-0256-1250-22C986A20105}"/>
              </a:ext>
            </a:extLst>
          </p:cNvPr>
          <p:cNvSpPr txBox="1"/>
          <p:nvPr/>
        </p:nvSpPr>
        <p:spPr>
          <a:xfrm>
            <a:off x="440860" y="1003853"/>
            <a:ext cx="10498402" cy="2492990"/>
          </a:xfrm>
          <a:prstGeom prst="rect">
            <a:avLst/>
          </a:prstGeom>
          <a:noFill/>
        </p:spPr>
        <p:txBody>
          <a:bodyPr wrap="square">
            <a:spAutoFit/>
          </a:bodyPr>
          <a:lstStyle/>
          <a:p>
            <a:pPr marL="171450" indent="-171450">
              <a:buFont typeface="Arial" panose="020B0604020202020204" pitchFamily="34" charset="0"/>
              <a:buChar char="•"/>
            </a:pPr>
            <a:r>
              <a:rPr lang="en-GB" sz="1200" b="0" i="0" dirty="0">
                <a:solidFill>
                  <a:srgbClr val="212529"/>
                </a:solidFill>
                <a:effectLst/>
              </a:rPr>
              <a:t>In 2022/23 in Barking &amp; Dagenham, 3,045</a:t>
            </a:r>
            <a:r>
              <a:rPr lang="en-GB" sz="1200" dirty="0">
                <a:solidFill>
                  <a:srgbClr val="212529"/>
                </a:solidFill>
              </a:rPr>
              <a:t> </a:t>
            </a:r>
            <a:r>
              <a:rPr lang="en-GB" sz="1200" b="0" i="0" dirty="0">
                <a:solidFill>
                  <a:srgbClr val="212529"/>
                </a:solidFill>
                <a:effectLst/>
              </a:rPr>
              <a:t>adults received long term support through the council during the year.</a:t>
            </a:r>
            <a:r>
              <a:rPr lang="en-GB" sz="1200" dirty="0">
                <a:solidFill>
                  <a:srgbClr val="212529"/>
                </a:solidFill>
              </a:rPr>
              <a:t> 1,275 </a:t>
            </a:r>
            <a:r>
              <a:rPr lang="en-GB" sz="1200" b="0" i="0" dirty="0">
                <a:solidFill>
                  <a:srgbClr val="212529"/>
                </a:solidFill>
                <a:effectLst/>
              </a:rPr>
              <a:t>were aged 18-64, and </a:t>
            </a:r>
            <a:r>
              <a:rPr lang="en-GB" sz="1200" dirty="0"/>
              <a:t>1770 </a:t>
            </a:r>
            <a:r>
              <a:rPr lang="en-GB" sz="1200" b="0" i="0" dirty="0">
                <a:solidFill>
                  <a:srgbClr val="212529"/>
                </a:solidFill>
                <a:effectLst/>
              </a:rPr>
              <a:t>were aged 65+. </a:t>
            </a:r>
          </a:p>
          <a:p>
            <a:pPr marL="171450" indent="-171450">
              <a:buFont typeface="Arial" panose="020B0604020202020204" pitchFamily="34" charset="0"/>
              <a:buChar char="•"/>
            </a:pPr>
            <a:r>
              <a:rPr lang="en-GB" sz="1200" dirty="0">
                <a:solidFill>
                  <a:srgbClr val="212529"/>
                </a:solidFill>
              </a:rPr>
              <a:t>T</a:t>
            </a:r>
            <a:r>
              <a:rPr lang="en-GB" sz="1200" b="0" i="0" dirty="0">
                <a:solidFill>
                  <a:srgbClr val="212529"/>
                </a:solidFill>
                <a:effectLst/>
              </a:rPr>
              <a:t>his equates to 9.3 adults per 1,000 aged 18-64 and 91.1 adults per 1,000 aged 65+ received long term support during the year. The figures for England are 8.5 and 51 respectively. </a:t>
            </a:r>
          </a:p>
          <a:p>
            <a:pPr marL="171450" indent="-171450">
              <a:buFont typeface="Arial" panose="020B0604020202020204" pitchFamily="34" charset="0"/>
              <a:buChar char="•"/>
            </a:pPr>
            <a:r>
              <a:rPr lang="en-GB" sz="1200" kern="100" dirty="0">
                <a:solidFill>
                  <a:schemeClr val="tx1"/>
                </a:solidFill>
                <a:ea typeface="Calibri" panose="020F0502020204030204" pitchFamily="34" charset="0"/>
                <a:cs typeface="Times New Roman" panose="02020603050405020304" pitchFamily="18" charset="0"/>
              </a:rPr>
              <a:t>The number of clients in long-term support as a proportion of the population has grown slightly between 2017-18 and 2022-23. The figure is slightly higher than the England benchmark overall. </a:t>
            </a:r>
            <a:r>
              <a:rPr lang="en-GB" sz="1200" kern="100" dirty="0">
                <a:ea typeface="Calibri" panose="020F0502020204030204" pitchFamily="34" charset="0"/>
                <a:cs typeface="Times New Roman" panose="02020603050405020304" pitchFamily="18" charset="0"/>
              </a:rPr>
              <a:t>Our 65+ clients in long-term support as a proportion of the population has benchmarked high for a number of years </a:t>
            </a:r>
            <a:r>
              <a:rPr lang="en-GB" sz="1200" kern="100" dirty="0">
                <a:solidFill>
                  <a:schemeClr val="tx1"/>
                </a:solidFill>
                <a:ea typeface="Calibri" panose="020F0502020204030204" pitchFamily="34" charset="0"/>
                <a:cs typeface="Times New Roman" panose="02020603050405020304" pitchFamily="18" charset="0"/>
              </a:rPr>
              <a:t>(see </a:t>
            </a:r>
            <a:r>
              <a:rPr lang="en-GB" sz="1200" kern="100" dirty="0">
                <a:ea typeface="Calibri" panose="020F0502020204030204" pitchFamily="34" charset="0"/>
                <a:cs typeface="Times New Roman" panose="02020603050405020304" pitchFamily="18" charset="0"/>
              </a:rPr>
              <a:t>below tables).</a:t>
            </a:r>
          </a:p>
          <a:p>
            <a:pPr marL="171450" indent="-171450">
              <a:buFont typeface="Arial" panose="020B0604020202020204" pitchFamily="34" charset="0"/>
              <a:buChar char="•"/>
            </a:pPr>
            <a:r>
              <a:rPr lang="en-GB" sz="1200" dirty="0">
                <a:effectLst/>
                <a:ea typeface="Calibri" panose="020F0502020204030204" pitchFamily="34" charset="0"/>
                <a:cs typeface="Times New Roman" panose="02020603050405020304" pitchFamily="18" charset="0"/>
              </a:rPr>
              <a:t>6419 contacts were made with the  Adult Intake Team in 2022-23, of which 26% led to an adult social care or safeguarding referrals. 1239 referrals to adult social care were made in 2022-23</a:t>
            </a:r>
            <a:endParaRPr lang="en-GB" sz="1200" dirty="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GB" sz="1200" kern="100" dirty="0">
                <a:solidFill>
                  <a:schemeClr val="tx1"/>
                </a:solidFill>
                <a:ea typeface="Calibri" panose="020F0502020204030204" pitchFamily="34" charset="0"/>
                <a:cs typeface="Times New Roman" panose="02020603050405020304" pitchFamily="18" charset="0"/>
              </a:rPr>
              <a:t>Requests for support as a percentage of the population is higher than England and London benchmarks, although the local figure has been decreasing in recent years.</a:t>
            </a:r>
          </a:p>
          <a:p>
            <a:pPr marL="171450" indent="-171450">
              <a:buFont typeface="Arial" panose="020B0604020202020204" pitchFamily="34" charset="0"/>
              <a:buChar char="•"/>
            </a:pPr>
            <a:r>
              <a:rPr lang="en-GB" sz="1200" dirty="0"/>
              <a:t>Spend and outcomes in relation to short-term support was comparatively low in 2022-23, likely impacted by both recording and service design. Work to pilot and develop reablement in 2023-24 is intended to help address this.</a:t>
            </a:r>
          </a:p>
        </p:txBody>
      </p:sp>
      <p:graphicFrame>
        <p:nvGraphicFramePr>
          <p:cNvPr id="12" name="Table 11">
            <a:extLst>
              <a:ext uri="{FF2B5EF4-FFF2-40B4-BE49-F238E27FC236}">
                <a16:creationId xmlns:a16="http://schemas.microsoft.com/office/drawing/2014/main" id="{37E0E7EB-9295-8B1E-FA86-1C671A1FD0AC}"/>
              </a:ext>
            </a:extLst>
          </p:cNvPr>
          <p:cNvGraphicFramePr>
            <a:graphicFrameLocks noGrp="1"/>
          </p:cNvGraphicFramePr>
          <p:nvPr>
            <p:extLst>
              <p:ext uri="{D42A27DB-BD31-4B8C-83A1-F6EECF244321}">
                <p14:modId xmlns:p14="http://schemas.microsoft.com/office/powerpoint/2010/main" val="3533847443"/>
              </p:ext>
            </p:extLst>
          </p:nvPr>
        </p:nvGraphicFramePr>
        <p:xfrm>
          <a:off x="603058" y="3762613"/>
          <a:ext cx="5029684" cy="1485222"/>
        </p:xfrm>
        <a:graphic>
          <a:graphicData uri="http://schemas.openxmlformats.org/drawingml/2006/table">
            <a:tbl>
              <a:tblPr firstRow="1" bandRow="1">
                <a:tableStyleId>{F5AB1C69-6EDB-4FF4-983F-18BD219EF322}</a:tableStyleId>
              </a:tblPr>
              <a:tblGrid>
                <a:gridCol w="2379371">
                  <a:extLst>
                    <a:ext uri="{9D8B030D-6E8A-4147-A177-3AD203B41FA5}">
                      <a16:colId xmlns:a16="http://schemas.microsoft.com/office/drawing/2014/main" val="1722345275"/>
                    </a:ext>
                  </a:extLst>
                </a:gridCol>
                <a:gridCol w="2650313">
                  <a:extLst>
                    <a:ext uri="{9D8B030D-6E8A-4147-A177-3AD203B41FA5}">
                      <a16:colId xmlns:a16="http://schemas.microsoft.com/office/drawing/2014/main" val="1028415655"/>
                    </a:ext>
                  </a:extLst>
                </a:gridCol>
              </a:tblGrid>
              <a:tr h="294640">
                <a:tc gridSpan="2">
                  <a:txBody>
                    <a:bodyPr/>
                    <a:lstStyle/>
                    <a:p>
                      <a:r>
                        <a:rPr lang="en-GB" sz="1300" dirty="0"/>
                        <a:t>Clients in long-term support as % of population</a:t>
                      </a:r>
                    </a:p>
                  </a:txBody>
                  <a:tcPr/>
                </a:tc>
                <a:tc hMerge="1">
                  <a:txBody>
                    <a:bodyPr/>
                    <a:lstStyle/>
                    <a:p>
                      <a:endParaRPr lang="en-GB"/>
                    </a:p>
                  </a:txBody>
                  <a:tcPr/>
                </a:tc>
                <a:extLst>
                  <a:ext uri="{0D108BD9-81ED-4DB2-BD59-A6C34878D82A}">
                    <a16:rowId xmlns:a16="http://schemas.microsoft.com/office/drawing/2014/main" val="748049614"/>
                  </a:ext>
                </a:extLst>
              </a:tr>
              <a:tr h="294640">
                <a:tc>
                  <a:txBody>
                    <a:bodyPr/>
                    <a:lstStyle/>
                    <a:p>
                      <a:r>
                        <a:rPr lang="en-GB" sz="1300" dirty="0"/>
                        <a:t>LBBD – 2017-18</a:t>
                      </a:r>
                    </a:p>
                  </a:txBody>
                  <a:tcPr/>
                </a:tc>
                <a:tc>
                  <a:txBody>
                    <a:bodyPr/>
                    <a:lstStyle/>
                    <a:p>
                      <a:r>
                        <a:rPr lang="en-GB" sz="1300" dirty="0"/>
                        <a:t>LBBD – 2022-23</a:t>
                      </a:r>
                    </a:p>
                  </a:txBody>
                  <a:tcPr/>
                </a:tc>
                <a:extLst>
                  <a:ext uri="{0D108BD9-81ED-4DB2-BD59-A6C34878D82A}">
                    <a16:rowId xmlns:a16="http://schemas.microsoft.com/office/drawing/2014/main" val="3314526276"/>
                  </a:ext>
                </a:extLst>
              </a:tr>
              <a:tr h="294640">
                <a:tc>
                  <a:txBody>
                    <a:bodyPr/>
                    <a:lstStyle/>
                    <a:p>
                      <a:r>
                        <a:rPr lang="en-GB" sz="1300" dirty="0"/>
                        <a:t>1.78%</a:t>
                      </a:r>
                    </a:p>
                  </a:txBody>
                  <a:tcPr/>
                </a:tc>
                <a:tc>
                  <a:txBody>
                    <a:bodyPr/>
                    <a:lstStyle/>
                    <a:p>
                      <a:r>
                        <a:rPr lang="en-GB" sz="1300" dirty="0"/>
                        <a:t>1.96%</a:t>
                      </a:r>
                    </a:p>
                  </a:txBody>
                  <a:tcPr/>
                </a:tc>
                <a:extLst>
                  <a:ext uri="{0D108BD9-81ED-4DB2-BD59-A6C34878D82A}">
                    <a16:rowId xmlns:a16="http://schemas.microsoft.com/office/drawing/2014/main" val="1286546609"/>
                  </a:ext>
                </a:extLst>
              </a:tr>
              <a:tr h="300651">
                <a:tc>
                  <a:txBody>
                    <a:bodyPr/>
                    <a:lstStyle/>
                    <a:p>
                      <a:r>
                        <a:rPr lang="en-GB" sz="1300" dirty="0"/>
                        <a:t>England – 2017-18</a:t>
                      </a:r>
                    </a:p>
                  </a:txBody>
                  <a:tcPr/>
                </a:tc>
                <a:tc>
                  <a:txBody>
                    <a:bodyPr/>
                    <a:lstStyle/>
                    <a:p>
                      <a:r>
                        <a:rPr lang="en-GB" sz="1300" dirty="0"/>
                        <a:t>England – 2022-23</a:t>
                      </a:r>
                    </a:p>
                  </a:txBody>
                  <a:tcPr/>
                </a:tc>
                <a:extLst>
                  <a:ext uri="{0D108BD9-81ED-4DB2-BD59-A6C34878D82A}">
                    <a16:rowId xmlns:a16="http://schemas.microsoft.com/office/drawing/2014/main" val="1488867492"/>
                  </a:ext>
                </a:extLst>
              </a:tr>
              <a:tr h="300651">
                <a:tc>
                  <a:txBody>
                    <a:bodyPr/>
                    <a:lstStyle/>
                    <a:p>
                      <a:r>
                        <a:rPr lang="en-GB" sz="1300" dirty="0"/>
                        <a:t>1.96%</a:t>
                      </a:r>
                    </a:p>
                  </a:txBody>
                  <a:tcPr/>
                </a:tc>
                <a:tc>
                  <a:txBody>
                    <a:bodyPr/>
                    <a:lstStyle/>
                    <a:p>
                      <a:r>
                        <a:rPr lang="en-GB" sz="1300" dirty="0"/>
                        <a:t>1.87%</a:t>
                      </a:r>
                    </a:p>
                  </a:txBody>
                  <a:tcPr/>
                </a:tc>
                <a:extLst>
                  <a:ext uri="{0D108BD9-81ED-4DB2-BD59-A6C34878D82A}">
                    <a16:rowId xmlns:a16="http://schemas.microsoft.com/office/drawing/2014/main" val="3604198081"/>
                  </a:ext>
                </a:extLst>
              </a:tr>
            </a:tbl>
          </a:graphicData>
        </a:graphic>
      </p:graphicFrame>
      <p:graphicFrame>
        <p:nvGraphicFramePr>
          <p:cNvPr id="13" name="Table 12">
            <a:extLst>
              <a:ext uri="{FF2B5EF4-FFF2-40B4-BE49-F238E27FC236}">
                <a16:creationId xmlns:a16="http://schemas.microsoft.com/office/drawing/2014/main" id="{7B4D89A2-65BD-B83C-63CF-9AF9A8470994}"/>
              </a:ext>
            </a:extLst>
          </p:cNvPr>
          <p:cNvGraphicFramePr>
            <a:graphicFrameLocks noGrp="1"/>
          </p:cNvGraphicFramePr>
          <p:nvPr>
            <p:extLst>
              <p:ext uri="{D42A27DB-BD31-4B8C-83A1-F6EECF244321}">
                <p14:modId xmlns:p14="http://schemas.microsoft.com/office/powerpoint/2010/main" val="533330492"/>
              </p:ext>
            </p:extLst>
          </p:nvPr>
        </p:nvGraphicFramePr>
        <p:xfrm>
          <a:off x="5837769" y="3762613"/>
          <a:ext cx="5029685" cy="1100755"/>
        </p:xfrm>
        <a:graphic>
          <a:graphicData uri="http://schemas.openxmlformats.org/drawingml/2006/table">
            <a:tbl>
              <a:tblPr firstRow="1" bandRow="1">
                <a:tableStyleId>{21E4AEA4-8DFA-4A89-87EB-49C32662AFE0}</a:tableStyleId>
              </a:tblPr>
              <a:tblGrid>
                <a:gridCol w="1516479">
                  <a:extLst>
                    <a:ext uri="{9D8B030D-6E8A-4147-A177-3AD203B41FA5}">
                      <a16:colId xmlns:a16="http://schemas.microsoft.com/office/drawing/2014/main" val="1722345275"/>
                    </a:ext>
                  </a:extLst>
                </a:gridCol>
                <a:gridCol w="1651823">
                  <a:extLst>
                    <a:ext uri="{9D8B030D-6E8A-4147-A177-3AD203B41FA5}">
                      <a16:colId xmlns:a16="http://schemas.microsoft.com/office/drawing/2014/main" val="1028415655"/>
                    </a:ext>
                  </a:extLst>
                </a:gridCol>
                <a:gridCol w="1861383">
                  <a:extLst>
                    <a:ext uri="{9D8B030D-6E8A-4147-A177-3AD203B41FA5}">
                      <a16:colId xmlns:a16="http://schemas.microsoft.com/office/drawing/2014/main" val="3926550252"/>
                    </a:ext>
                  </a:extLst>
                </a:gridCol>
              </a:tblGrid>
              <a:tr h="497840">
                <a:tc gridSpan="3">
                  <a:txBody>
                    <a:bodyPr/>
                    <a:lstStyle/>
                    <a:p>
                      <a:r>
                        <a:rPr lang="en-GB" sz="1300" dirty="0"/>
                        <a:t>Ranking against all LA’s – clients in long-term support as proportion of population</a:t>
                      </a:r>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748049614"/>
                  </a:ext>
                </a:extLst>
              </a:tr>
              <a:tr h="294640">
                <a:tc>
                  <a:txBody>
                    <a:bodyPr/>
                    <a:lstStyle/>
                    <a:p>
                      <a:r>
                        <a:rPr lang="en-GB" sz="1300" dirty="0"/>
                        <a:t>Aged 18+</a:t>
                      </a:r>
                    </a:p>
                  </a:txBody>
                  <a:tcPr/>
                </a:tc>
                <a:tc>
                  <a:txBody>
                    <a:bodyPr/>
                    <a:lstStyle/>
                    <a:p>
                      <a:r>
                        <a:rPr lang="en-GB" sz="1300" dirty="0"/>
                        <a:t>Aged 18-64</a:t>
                      </a:r>
                    </a:p>
                  </a:txBody>
                  <a:tcPr/>
                </a:tc>
                <a:tc>
                  <a:txBody>
                    <a:bodyPr/>
                    <a:lstStyle/>
                    <a:p>
                      <a:r>
                        <a:rPr lang="en-GB" sz="1300" dirty="0"/>
                        <a:t>Aged 65+</a:t>
                      </a:r>
                    </a:p>
                  </a:txBody>
                  <a:tcPr/>
                </a:tc>
                <a:extLst>
                  <a:ext uri="{0D108BD9-81ED-4DB2-BD59-A6C34878D82A}">
                    <a16:rowId xmlns:a16="http://schemas.microsoft.com/office/drawing/2014/main" val="3314526276"/>
                  </a:ext>
                </a:extLst>
              </a:tr>
              <a:tr h="308275">
                <a:tc>
                  <a:txBody>
                    <a:bodyPr/>
                    <a:lstStyle/>
                    <a:p>
                      <a:r>
                        <a:rPr lang="en-GB" sz="1300" dirty="0"/>
                        <a:t>57</a:t>
                      </a:r>
                    </a:p>
                  </a:txBody>
                  <a:tcPr/>
                </a:tc>
                <a:tc>
                  <a:txBody>
                    <a:bodyPr/>
                    <a:lstStyle/>
                    <a:p>
                      <a:r>
                        <a:rPr lang="en-GB" sz="1300" dirty="0"/>
                        <a:t>43</a:t>
                      </a:r>
                    </a:p>
                  </a:txBody>
                  <a:tcPr/>
                </a:tc>
                <a:tc>
                  <a:txBody>
                    <a:bodyPr/>
                    <a:lstStyle/>
                    <a:p>
                      <a:r>
                        <a:rPr lang="en-GB" sz="1300" dirty="0"/>
                        <a:t>9</a:t>
                      </a:r>
                    </a:p>
                  </a:txBody>
                  <a:tcPr/>
                </a:tc>
                <a:extLst>
                  <a:ext uri="{0D108BD9-81ED-4DB2-BD59-A6C34878D82A}">
                    <a16:rowId xmlns:a16="http://schemas.microsoft.com/office/drawing/2014/main" val="1286546609"/>
                  </a:ext>
                </a:extLst>
              </a:tr>
            </a:tbl>
          </a:graphicData>
        </a:graphic>
      </p:graphicFrame>
    </p:spTree>
    <p:extLst>
      <p:ext uri="{BB962C8B-B14F-4D97-AF65-F5344CB8AC3E}">
        <p14:creationId xmlns:p14="http://schemas.microsoft.com/office/powerpoint/2010/main" val="4235949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8792C-D135-EC2B-F654-DFE76A01B1A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61B4FB6-E81C-175E-98CA-13B083FDFB0D}"/>
              </a:ext>
            </a:extLst>
          </p:cNvPr>
          <p:cNvSpPr txBox="1"/>
          <p:nvPr/>
        </p:nvSpPr>
        <p:spPr>
          <a:xfrm>
            <a:off x="367179" y="175790"/>
            <a:ext cx="98472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Arial"/>
              </a:rPr>
              <a:t>Introduction and summary</a:t>
            </a:r>
          </a:p>
        </p:txBody>
      </p:sp>
      <p:sp>
        <p:nvSpPr>
          <p:cNvPr id="3" name="Rectangle 2">
            <a:extLst>
              <a:ext uri="{FF2B5EF4-FFF2-40B4-BE49-F238E27FC236}">
                <a16:creationId xmlns:a16="http://schemas.microsoft.com/office/drawing/2014/main" id="{09D43161-DB8E-6631-D308-2078725FB019}"/>
              </a:ext>
            </a:extLst>
          </p:cNvPr>
          <p:cNvSpPr/>
          <p:nvPr/>
        </p:nvSpPr>
        <p:spPr>
          <a:xfrm>
            <a:off x="367179" y="1003853"/>
            <a:ext cx="11301790" cy="5032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endParaRPr lang="en-GB" sz="1500" dirty="0">
              <a:solidFill>
                <a:schemeClr val="tx1"/>
              </a:solidFill>
            </a:endParaRPr>
          </a:p>
          <a:p>
            <a:pPr lvl="1"/>
            <a:endParaRPr lang="en-GB" sz="1500" dirty="0">
              <a:solidFill>
                <a:schemeClr val="tx1"/>
              </a:solidFill>
            </a:endParaRPr>
          </a:p>
          <a:p>
            <a:pPr lvl="1"/>
            <a:endParaRPr lang="en-GB" sz="1600" dirty="0">
              <a:solidFill>
                <a:schemeClr val="tx1"/>
              </a:solidFill>
            </a:endParaRPr>
          </a:p>
        </p:txBody>
      </p:sp>
      <p:sp>
        <p:nvSpPr>
          <p:cNvPr id="2" name="Rectangle 1">
            <a:extLst>
              <a:ext uri="{FF2B5EF4-FFF2-40B4-BE49-F238E27FC236}">
                <a16:creationId xmlns:a16="http://schemas.microsoft.com/office/drawing/2014/main" id="{248F29B9-8968-3BE0-1DA1-19CB86E47669}"/>
              </a:ext>
            </a:extLst>
          </p:cNvPr>
          <p:cNvSpPr/>
          <p:nvPr/>
        </p:nvSpPr>
        <p:spPr>
          <a:xfrm>
            <a:off x="367179" y="1003853"/>
            <a:ext cx="10941181" cy="5032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285750" indent="-285750">
              <a:buFont typeface="Arial" panose="020B0604020202020204" pitchFamily="34" charset="0"/>
              <a:buChar char="•"/>
            </a:pPr>
            <a:endParaRPr lang="en-GB" sz="1500" dirty="0">
              <a:solidFill>
                <a:schemeClr val="tx1"/>
              </a:solidFill>
            </a:endParaRPr>
          </a:p>
        </p:txBody>
      </p:sp>
      <p:sp>
        <p:nvSpPr>
          <p:cNvPr id="7" name="Rectangle 6">
            <a:extLst>
              <a:ext uri="{FF2B5EF4-FFF2-40B4-BE49-F238E27FC236}">
                <a16:creationId xmlns:a16="http://schemas.microsoft.com/office/drawing/2014/main" id="{E38F8007-6CA8-BFAA-2965-2CC50292289D}"/>
              </a:ext>
            </a:extLst>
          </p:cNvPr>
          <p:cNvSpPr/>
          <p:nvPr/>
        </p:nvSpPr>
        <p:spPr>
          <a:xfrm>
            <a:off x="367178" y="912234"/>
            <a:ext cx="9074534" cy="5599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1" rtlCol="0" anchor="t" anchorCtr="0">
            <a:normAutofit fontScale="85000" lnSpcReduction="20000"/>
          </a:bodyPr>
          <a:lstStyle/>
          <a:p>
            <a:pPr lvl="0">
              <a:spcBef>
                <a:spcPts val="600"/>
              </a:spcBef>
              <a:spcAft>
                <a:spcPts val="600"/>
              </a:spcAft>
            </a:pPr>
            <a:r>
              <a:rPr lang="en-GB" sz="1400" kern="100" dirty="0">
                <a:solidFill>
                  <a:schemeClr val="tx1"/>
                </a:solidFill>
                <a:ea typeface="Calibri" panose="020F0502020204030204" pitchFamily="34" charset="0"/>
                <a:cs typeface="Times New Roman"/>
              </a:rPr>
              <a:t>Preventing, reducing and delaying the need for social care can change the direction of people’s lives. To be successful, prevention needs everyone to take action – as the root causes of care and support needs are much broader than the care system itself.</a:t>
            </a:r>
          </a:p>
          <a:p>
            <a:pPr lvl="0">
              <a:spcBef>
                <a:spcPts val="600"/>
              </a:spcBef>
            </a:pPr>
            <a:r>
              <a:rPr lang="en-GB" sz="1400" kern="100" dirty="0">
                <a:solidFill>
                  <a:schemeClr val="tx1"/>
                </a:solidFill>
                <a:ea typeface="Calibri" panose="020F0502020204030204" pitchFamily="34" charset="0"/>
                <a:cs typeface="Times New Roman" panose="02020603050405020304" pitchFamily="18" charset="0"/>
              </a:rPr>
              <a:t>This Prevention Plan sets the commitment from adult social care and the local authority to prevent, reduce and delay the need for adult care and support over the next 10 years, as well as the priorities and actions from the wider partnership. The three objectives of the plan are:</a:t>
            </a:r>
          </a:p>
          <a:p>
            <a:pPr marL="265113" lvl="0" indent="-265113">
              <a:lnSpc>
                <a:spcPct val="110000"/>
              </a:lnSpc>
              <a:buFont typeface="+mj-lt"/>
              <a:buAutoNum type="arabicPeriod"/>
            </a:pPr>
            <a:r>
              <a:rPr lang="en-GB" sz="1400" kern="100" dirty="0">
                <a:solidFill>
                  <a:schemeClr val="tx1"/>
                </a:solidFill>
                <a:ea typeface="Calibri" panose="020F0502020204030204" pitchFamily="34" charset="0"/>
                <a:cs typeface="Times New Roman" panose="02020603050405020304" pitchFamily="18" charset="0"/>
              </a:rPr>
              <a:t>To identify and engage residents.</a:t>
            </a:r>
          </a:p>
          <a:p>
            <a:pPr marL="265113" lvl="0" indent="-265113">
              <a:lnSpc>
                <a:spcPct val="110000"/>
              </a:lnSpc>
              <a:buAutoNum type="arabicPeriod"/>
            </a:pPr>
            <a:r>
              <a:rPr lang="en-GB" sz="1400" kern="100" dirty="0">
                <a:solidFill>
                  <a:schemeClr val="tx1"/>
                </a:solidFill>
                <a:ea typeface="Calibri" panose="020F0502020204030204" pitchFamily="34" charset="0"/>
                <a:cs typeface="Times New Roman"/>
              </a:rPr>
              <a:t>To reduce crisis demand through early help.</a:t>
            </a:r>
          </a:p>
          <a:p>
            <a:pPr marL="265113" lvl="0" indent="-265113">
              <a:lnSpc>
                <a:spcPct val="110000"/>
              </a:lnSpc>
              <a:buAutoNum type="arabicPeriod"/>
            </a:pPr>
            <a:r>
              <a:rPr lang="en-GB" sz="1400" kern="100" dirty="0">
                <a:solidFill>
                  <a:schemeClr val="tx1"/>
                </a:solidFill>
                <a:ea typeface="Calibri" panose="020F0502020204030204" pitchFamily="34" charset="0"/>
                <a:cs typeface="Times New Roman"/>
              </a:rPr>
              <a:t>To increase the independence and wellbeing of local residents.</a:t>
            </a:r>
          </a:p>
          <a:p>
            <a:pPr>
              <a:spcBef>
                <a:spcPts val="600"/>
              </a:spcBef>
              <a:spcAft>
                <a:spcPts val="600"/>
              </a:spcAft>
            </a:pPr>
            <a:r>
              <a:rPr lang="en-GB" sz="1400" kern="100" dirty="0">
                <a:solidFill>
                  <a:schemeClr val="tx1"/>
                </a:solidFill>
                <a:ea typeface="Calibri" panose="020F0502020204030204" pitchFamily="34" charset="0"/>
                <a:cs typeface="Times New Roman"/>
              </a:rPr>
              <a:t>The objectives in this plan are the same as the objectives held in relation to developing integrated, local models of working; recognising that the two are closely linked. Indeed, this Prevention Plan can be seen as part of a wider system change, interfacing with other plans that include those on health inequalities and proactive care. The plan is also part of achieving the vision in adult social care for people with support needs to lead safe, happy healthy lives; providing support that that keeps people well and as independent as possible.</a:t>
            </a:r>
          </a:p>
          <a:p>
            <a:pPr>
              <a:spcBef>
                <a:spcPts val="600"/>
              </a:spcBef>
              <a:spcAft>
                <a:spcPts val="600"/>
              </a:spcAft>
            </a:pPr>
            <a:r>
              <a:rPr lang="en-GB" sz="1400" kern="100" dirty="0">
                <a:solidFill>
                  <a:schemeClr val="tx1"/>
                </a:solidFill>
                <a:ea typeface="Calibri" panose="020F0502020204030204" pitchFamily="34" charset="0"/>
                <a:cs typeface="Times New Roman"/>
              </a:rPr>
              <a:t>The plan covers the next 10 years, recognising that prevention is a long-term commitment and that the impact often needs time to emerge. It will be reviewed annually to ensure it reflects changes in the wider environment and that the plan continues to align to partnership and local authority priorities and insights. </a:t>
            </a:r>
          </a:p>
          <a:p>
            <a:pPr>
              <a:spcBef>
                <a:spcPts val="600"/>
              </a:spcBef>
              <a:spcAft>
                <a:spcPts val="600"/>
              </a:spcAft>
            </a:pPr>
            <a:r>
              <a:rPr lang="en-GB" sz="1400" b="1" kern="100" dirty="0">
                <a:solidFill>
                  <a:schemeClr val="tx1"/>
                </a:solidFill>
                <a:ea typeface="Calibri" panose="020F0502020204030204" pitchFamily="34" charset="0"/>
                <a:cs typeface="Times New Roman" panose="02020603050405020304" pitchFamily="18" charset="0"/>
              </a:rPr>
              <a:t>Section 1 </a:t>
            </a:r>
            <a:r>
              <a:rPr lang="en-GB" sz="1400" kern="100" dirty="0">
                <a:solidFill>
                  <a:schemeClr val="tx1"/>
                </a:solidFill>
                <a:ea typeface="Calibri" panose="020F0502020204030204" pitchFamily="34" charset="0"/>
                <a:cs typeface="Times New Roman" panose="02020603050405020304" pitchFamily="18" charset="0"/>
              </a:rPr>
              <a:t>of the plan describes the rationale for change, our shared definition of prevention, the national and local picture and action that has been taken in recent years to progress prevention.</a:t>
            </a:r>
          </a:p>
          <a:p>
            <a:pPr>
              <a:spcBef>
                <a:spcPts val="600"/>
              </a:spcBef>
              <a:spcAft>
                <a:spcPts val="600"/>
              </a:spcAft>
            </a:pPr>
            <a:r>
              <a:rPr lang="en-GB" sz="1400" b="1" kern="100" dirty="0">
                <a:solidFill>
                  <a:schemeClr val="tx1"/>
                </a:solidFill>
                <a:ea typeface="Calibri" panose="020F0502020204030204" pitchFamily="34" charset="0"/>
                <a:cs typeface="Times New Roman" panose="02020603050405020304" pitchFamily="18" charset="0"/>
              </a:rPr>
              <a:t>Section 2 </a:t>
            </a:r>
            <a:r>
              <a:rPr lang="en-GB" sz="1400" kern="100" dirty="0">
                <a:solidFill>
                  <a:schemeClr val="tx1"/>
                </a:solidFill>
                <a:ea typeface="Calibri" panose="020F0502020204030204" pitchFamily="34" charset="0"/>
                <a:cs typeface="Times New Roman" panose="02020603050405020304" pitchFamily="18" charset="0"/>
              </a:rPr>
              <a:t>sets out the actions that will be taken by adult social care and the local authority to reach our objectives and articulates the related priorities and actions from the wider partnership. Actions are framed around the themes of ‘prevent’, ‘reduce’ and ‘delay’. Some the actions are about continuing what we already do, whilst others require us to do things differently. The diagram opposite summarises these differences: To move towards effective prevention, adult social care will prioritise technology, culture change, early help and community-driven, local support.  </a:t>
            </a:r>
          </a:p>
          <a:p>
            <a:pPr>
              <a:spcBef>
                <a:spcPts val="600"/>
              </a:spcBef>
              <a:spcAft>
                <a:spcPts val="600"/>
              </a:spcAft>
            </a:pPr>
            <a:r>
              <a:rPr lang="en-GB" sz="1400" b="1" kern="100" dirty="0">
                <a:solidFill>
                  <a:schemeClr val="tx1"/>
                </a:solidFill>
                <a:ea typeface="Calibri" panose="020F0502020204030204" pitchFamily="34" charset="0"/>
                <a:cs typeface="Times New Roman" panose="02020603050405020304" pitchFamily="18" charset="0"/>
              </a:rPr>
              <a:t>Section 3 </a:t>
            </a:r>
            <a:r>
              <a:rPr lang="en-GB" sz="1400" kern="100" dirty="0">
                <a:solidFill>
                  <a:schemeClr val="tx1"/>
                </a:solidFill>
                <a:ea typeface="Calibri" panose="020F0502020204030204" pitchFamily="34" charset="0"/>
                <a:cs typeface="Times New Roman" panose="02020603050405020304" pitchFamily="18" charset="0"/>
              </a:rPr>
              <a:t>looks at how prevention can be measured and identifies opportunities for social care to learn from and further develop our approach.</a:t>
            </a:r>
          </a:p>
          <a:p>
            <a:pPr>
              <a:lnSpc>
                <a:spcPct val="110000"/>
              </a:lnSpc>
            </a:pPr>
            <a:r>
              <a:rPr lang="en-GB" sz="1400" kern="100" dirty="0">
                <a:solidFill>
                  <a:schemeClr val="tx1"/>
                </a:solidFill>
                <a:ea typeface="Calibri" panose="020F0502020204030204" pitchFamily="34" charset="0"/>
                <a:cs typeface="Times New Roman" panose="02020603050405020304" pitchFamily="18" charset="0"/>
              </a:rPr>
              <a:t>When the priorities and actions in this Prevention Plan are agreed, further work will then be carried out to:</a:t>
            </a:r>
          </a:p>
          <a:p>
            <a:pPr marL="285750" indent="-285750">
              <a:lnSpc>
                <a:spcPct val="110000"/>
              </a:lnSpc>
              <a:buFont typeface="Arial" panose="020B0604020202020204" pitchFamily="34" charset="0"/>
              <a:buChar char="•"/>
            </a:pPr>
            <a:r>
              <a:rPr lang="en-GB" sz="1400" kern="100" dirty="0">
                <a:solidFill>
                  <a:schemeClr val="tx1"/>
                </a:solidFill>
                <a:ea typeface="Calibri" panose="020F0502020204030204" pitchFamily="34" charset="0"/>
                <a:cs typeface="Times New Roman" panose="02020603050405020304" pitchFamily="18" charset="0"/>
              </a:rPr>
              <a:t>Add clear timescales to the plan, including a delivery plan in year 1 with clear roles and responsibilities.</a:t>
            </a:r>
          </a:p>
          <a:p>
            <a:pPr marL="285750" indent="-285750">
              <a:lnSpc>
                <a:spcPct val="110000"/>
              </a:lnSpc>
              <a:buFont typeface="Arial" panose="020B0604020202020204" pitchFamily="34" charset="0"/>
              <a:buChar char="•"/>
            </a:pPr>
            <a:r>
              <a:rPr lang="en-GB" sz="1400" kern="100" dirty="0">
                <a:solidFill>
                  <a:schemeClr val="tx1"/>
                </a:solidFill>
                <a:ea typeface="Calibri" panose="020F0502020204030204" pitchFamily="34" charset="0"/>
                <a:cs typeface="Times New Roman" panose="02020603050405020304" pitchFamily="18" charset="0"/>
              </a:rPr>
              <a:t>Agree the governance of the plan.</a:t>
            </a:r>
          </a:p>
          <a:p>
            <a:pPr marL="285750" indent="-285750">
              <a:lnSpc>
                <a:spcPct val="110000"/>
              </a:lnSpc>
              <a:buFont typeface="Arial" panose="020B0604020202020204" pitchFamily="34" charset="0"/>
              <a:buChar char="•"/>
            </a:pPr>
            <a:r>
              <a:rPr lang="en-GB" sz="1400" kern="100" dirty="0">
                <a:solidFill>
                  <a:schemeClr val="tx1"/>
                </a:solidFill>
                <a:ea typeface="Calibri" panose="020F0502020204030204" pitchFamily="34" charset="0"/>
                <a:cs typeface="Times New Roman" panose="02020603050405020304" pitchFamily="18" charset="0"/>
              </a:rPr>
              <a:t>Articulate what a successfully delivered plan will look like from the perspective of residents and people who need social care.</a:t>
            </a:r>
          </a:p>
          <a:p>
            <a:pPr>
              <a:lnSpc>
                <a:spcPct val="110000"/>
              </a:lnSpc>
            </a:pPr>
            <a:endParaRPr lang="en-GB" sz="1400" kern="100" dirty="0">
              <a:solidFill>
                <a:schemeClr val="tx1"/>
              </a:solidFill>
              <a:ea typeface="Calibri" panose="020F0502020204030204" pitchFamily="34" charset="0"/>
              <a:cs typeface="Times New Roman" panose="02020603050405020304" pitchFamily="18" charset="0"/>
            </a:endParaRPr>
          </a:p>
          <a:p>
            <a:pPr>
              <a:spcBef>
                <a:spcPts val="600"/>
              </a:spcBef>
              <a:spcAft>
                <a:spcPts val="600"/>
              </a:spcAft>
            </a:pPr>
            <a:endParaRPr lang="en-GB" sz="1300" kern="100" dirty="0">
              <a:solidFill>
                <a:schemeClr val="tx1"/>
              </a:solidFill>
              <a:ea typeface="Calibri" panose="020F0502020204030204" pitchFamily="34" charset="0"/>
              <a:cs typeface="Times New Roman" panose="02020603050405020304" pitchFamily="18" charset="0"/>
            </a:endParaRPr>
          </a:p>
        </p:txBody>
      </p:sp>
      <p:graphicFrame>
        <p:nvGraphicFramePr>
          <p:cNvPr id="8" name="Diagram 7">
            <a:extLst>
              <a:ext uri="{FF2B5EF4-FFF2-40B4-BE49-F238E27FC236}">
                <a16:creationId xmlns:a16="http://schemas.microsoft.com/office/drawing/2014/main" id="{40BE86F2-13A3-1CFD-3C5C-B28FF5572112}"/>
              </a:ext>
            </a:extLst>
          </p:cNvPr>
          <p:cNvGraphicFramePr/>
          <p:nvPr>
            <p:extLst>
              <p:ext uri="{D42A27DB-BD31-4B8C-83A1-F6EECF244321}">
                <p14:modId xmlns:p14="http://schemas.microsoft.com/office/powerpoint/2010/main" val="897265583"/>
              </p:ext>
            </p:extLst>
          </p:nvPr>
        </p:nvGraphicFramePr>
        <p:xfrm>
          <a:off x="8844683" y="345822"/>
          <a:ext cx="3552448" cy="6366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2885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128A3-A5BC-4B08-9023-480FD54395F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0FB97E0-DDF2-6DC6-167D-8A01822F5036}"/>
              </a:ext>
            </a:extLst>
          </p:cNvPr>
          <p:cNvSpPr txBox="1"/>
          <p:nvPr/>
        </p:nvSpPr>
        <p:spPr>
          <a:xfrm>
            <a:off x="618638" y="1543137"/>
            <a:ext cx="98472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Arial"/>
              </a:rPr>
              <a:t>Section 1</a:t>
            </a:r>
          </a:p>
        </p:txBody>
      </p:sp>
      <p:cxnSp>
        <p:nvCxnSpPr>
          <p:cNvPr id="4" name="Straight Connector 3">
            <a:extLst>
              <a:ext uri="{FF2B5EF4-FFF2-40B4-BE49-F238E27FC236}">
                <a16:creationId xmlns:a16="http://schemas.microsoft.com/office/drawing/2014/main" id="{93631BC4-1978-FE5B-EC11-08943810D4D3}"/>
              </a:ext>
            </a:extLst>
          </p:cNvPr>
          <p:cNvCxnSpPr/>
          <p:nvPr/>
        </p:nvCxnSpPr>
        <p:spPr>
          <a:xfrm>
            <a:off x="754380" y="2480310"/>
            <a:ext cx="10355580" cy="0"/>
          </a:xfrm>
          <a:prstGeom prst="line">
            <a:avLst/>
          </a:prstGeom>
          <a:ln>
            <a:solidFill>
              <a:srgbClr val="E3031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23000A3-683C-58AE-004B-2146FDB490F4}"/>
              </a:ext>
            </a:extLst>
          </p:cNvPr>
          <p:cNvSpPr txBox="1"/>
          <p:nvPr/>
        </p:nvSpPr>
        <p:spPr>
          <a:xfrm>
            <a:off x="618638" y="2782669"/>
            <a:ext cx="98472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chemeClr val="tx2"/>
                </a:solidFill>
                <a:cs typeface="Arial"/>
              </a:rPr>
              <a:t>Background</a:t>
            </a:r>
          </a:p>
        </p:txBody>
      </p:sp>
    </p:spTree>
    <p:extLst>
      <p:ext uri="{BB962C8B-B14F-4D97-AF65-F5344CB8AC3E}">
        <p14:creationId xmlns:p14="http://schemas.microsoft.com/office/powerpoint/2010/main" val="2963154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7B816-CD25-9757-DFC2-B599D04CD5D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D7962A4-35F1-74E9-7B05-BAF178833B94}"/>
              </a:ext>
            </a:extLst>
          </p:cNvPr>
          <p:cNvSpPr txBox="1"/>
          <p:nvPr/>
        </p:nvSpPr>
        <p:spPr>
          <a:xfrm>
            <a:off x="367178" y="175790"/>
            <a:ext cx="98472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Arial"/>
              </a:rPr>
              <a:t>1. Rationale for change – why we need a plan</a:t>
            </a:r>
          </a:p>
        </p:txBody>
      </p:sp>
      <p:sp>
        <p:nvSpPr>
          <p:cNvPr id="3" name="Rectangle 2">
            <a:extLst>
              <a:ext uri="{FF2B5EF4-FFF2-40B4-BE49-F238E27FC236}">
                <a16:creationId xmlns:a16="http://schemas.microsoft.com/office/drawing/2014/main" id="{53CAFF45-FD3F-A0E1-C288-7CCBA3E07E42}"/>
              </a:ext>
            </a:extLst>
          </p:cNvPr>
          <p:cNvSpPr/>
          <p:nvPr/>
        </p:nvSpPr>
        <p:spPr>
          <a:xfrm>
            <a:off x="367179" y="1003853"/>
            <a:ext cx="11301790" cy="5032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endParaRPr lang="en-GB" sz="1500" dirty="0">
              <a:solidFill>
                <a:schemeClr val="tx1"/>
              </a:solidFill>
            </a:endParaRPr>
          </a:p>
          <a:p>
            <a:pPr lvl="1"/>
            <a:endParaRPr lang="en-GB" sz="1500" dirty="0">
              <a:solidFill>
                <a:schemeClr val="tx1"/>
              </a:solidFill>
            </a:endParaRPr>
          </a:p>
          <a:p>
            <a:pPr lvl="1"/>
            <a:endParaRPr lang="en-GB" sz="1600" dirty="0">
              <a:solidFill>
                <a:schemeClr val="tx1"/>
              </a:solidFill>
            </a:endParaRPr>
          </a:p>
        </p:txBody>
      </p:sp>
      <p:sp>
        <p:nvSpPr>
          <p:cNvPr id="2" name="Rectangle 1">
            <a:extLst>
              <a:ext uri="{FF2B5EF4-FFF2-40B4-BE49-F238E27FC236}">
                <a16:creationId xmlns:a16="http://schemas.microsoft.com/office/drawing/2014/main" id="{0F0CEBFF-5025-268A-DD87-DE5788A97786}"/>
              </a:ext>
            </a:extLst>
          </p:cNvPr>
          <p:cNvSpPr/>
          <p:nvPr/>
        </p:nvSpPr>
        <p:spPr>
          <a:xfrm>
            <a:off x="367179" y="1003853"/>
            <a:ext cx="10941181" cy="5032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285750" indent="-285750">
              <a:buFont typeface="Arial" panose="020B0604020202020204" pitchFamily="34" charset="0"/>
              <a:buChar char="•"/>
            </a:pPr>
            <a:endParaRPr lang="en-GB" sz="1500" dirty="0">
              <a:solidFill>
                <a:schemeClr val="tx1"/>
              </a:solidFill>
            </a:endParaRPr>
          </a:p>
        </p:txBody>
      </p:sp>
      <p:sp>
        <p:nvSpPr>
          <p:cNvPr id="7" name="Rectangle 6">
            <a:extLst>
              <a:ext uri="{FF2B5EF4-FFF2-40B4-BE49-F238E27FC236}">
                <a16:creationId xmlns:a16="http://schemas.microsoft.com/office/drawing/2014/main" id="{F2F8B6F9-3150-CFDC-C8E3-962F78B41F21}"/>
              </a:ext>
            </a:extLst>
          </p:cNvPr>
          <p:cNvSpPr/>
          <p:nvPr/>
        </p:nvSpPr>
        <p:spPr>
          <a:xfrm>
            <a:off x="90344" y="912987"/>
            <a:ext cx="5077080" cy="55409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1" rtlCol="0" anchor="t" anchorCtr="0">
            <a:normAutofit lnSpcReduction="10000"/>
          </a:bodyPr>
          <a:lstStyle/>
          <a:p>
            <a:pPr marL="285750" indent="-285750">
              <a:spcBef>
                <a:spcPts val="600"/>
              </a:spcBef>
              <a:spcAft>
                <a:spcPts val="600"/>
              </a:spcAft>
              <a:buFont typeface="Wingdings" panose="05000000000000000000" pitchFamily="2" charset="2"/>
              <a:buChar char="Ø"/>
            </a:pPr>
            <a:r>
              <a:rPr lang="en-GB" sz="1200" b="1" kern="100" dirty="0">
                <a:solidFill>
                  <a:schemeClr val="tx1"/>
                </a:solidFill>
                <a:ea typeface="Calibri" panose="020F0502020204030204" pitchFamily="34" charset="0"/>
                <a:cs typeface="Times New Roman"/>
              </a:rPr>
              <a:t>Prevention reduces the risk of disease, disability and death</a:t>
            </a:r>
            <a:r>
              <a:rPr lang="en-GB" sz="1200" b="1" kern="100" dirty="0">
                <a:solidFill>
                  <a:schemeClr val="tx2"/>
                </a:solidFill>
                <a:ea typeface="Calibri" panose="020F0502020204030204" pitchFamily="34" charset="0"/>
                <a:cs typeface="Times New Roman"/>
              </a:rPr>
              <a:t>. </a:t>
            </a:r>
            <a:r>
              <a:rPr lang="en-GB" sz="1200" kern="100" dirty="0">
                <a:solidFill>
                  <a:schemeClr val="tx1"/>
                </a:solidFill>
                <a:ea typeface="Calibri" panose="020F0502020204030204" pitchFamily="34" charset="0"/>
                <a:cs typeface="Times New Roman"/>
              </a:rPr>
              <a:t>This is particularly pertinent in Barking and Dagenham, where residents suffer worse health and wellbeing than peers in most other areas of London and England. </a:t>
            </a:r>
            <a:r>
              <a:rPr lang="en-GB" sz="1200" dirty="0">
                <a:solidFill>
                  <a:schemeClr val="tx1"/>
                </a:solidFill>
                <a:ea typeface="Calibri" panose="020F0502020204030204" pitchFamily="34" charset="0"/>
                <a:cs typeface="Times New Roman"/>
              </a:rPr>
              <a:t>Adult social care supports a higher proportion of the population compared to the London average </a:t>
            </a:r>
            <a:r>
              <a:rPr lang="en-GB" sz="1200" dirty="0">
                <a:solidFill>
                  <a:schemeClr val="tx1"/>
                </a:solidFill>
                <a:effectLst/>
                <a:ea typeface="Calibri" panose="020F0502020204030204" pitchFamily="34" charset="0"/>
                <a:cs typeface="Times New Roman"/>
              </a:rPr>
              <a:t>and adults are more likely to have a long-term health condition than their counterparts in other areas.</a:t>
            </a:r>
          </a:p>
          <a:p>
            <a:pPr marL="285750" indent="-285750">
              <a:spcBef>
                <a:spcPts val="600"/>
              </a:spcBef>
              <a:spcAft>
                <a:spcPts val="600"/>
              </a:spcAft>
              <a:buFont typeface="Wingdings" panose="05000000000000000000" pitchFamily="2" charset="2"/>
              <a:buChar char="Ø"/>
            </a:pPr>
            <a:r>
              <a:rPr lang="en-GB" sz="1200" b="1" kern="100" dirty="0">
                <a:solidFill>
                  <a:schemeClr val="tx1"/>
                </a:solidFill>
                <a:effectLst/>
                <a:ea typeface="Calibri" panose="020F0502020204030204" pitchFamily="34" charset="0"/>
                <a:cs typeface="Times New Roman"/>
              </a:rPr>
              <a:t>Prevention can help people live </a:t>
            </a:r>
            <a:r>
              <a:rPr lang="en-GB" sz="1200" b="1" kern="100" dirty="0">
                <a:solidFill>
                  <a:schemeClr val="tx1"/>
                </a:solidFill>
                <a:ea typeface="Calibri" panose="020F0502020204030204" pitchFamily="34" charset="0"/>
                <a:cs typeface="Times New Roman"/>
              </a:rPr>
              <a:t>safe</a:t>
            </a:r>
            <a:r>
              <a:rPr lang="en-GB" sz="1200" b="1" kern="100">
                <a:solidFill>
                  <a:schemeClr val="tx1"/>
                </a:solidFill>
                <a:ea typeface="Calibri" panose="020F0502020204030204" pitchFamily="34" charset="0"/>
                <a:cs typeface="Times New Roman"/>
              </a:rPr>
              <a:t>, happy, </a:t>
            </a:r>
            <a:r>
              <a:rPr lang="en-GB" sz="1200" b="1" kern="100" dirty="0">
                <a:solidFill>
                  <a:schemeClr val="tx1"/>
                </a:solidFill>
                <a:ea typeface="Calibri" panose="020F0502020204030204" pitchFamily="34" charset="0"/>
                <a:cs typeface="Times New Roman"/>
              </a:rPr>
              <a:t>healthy lives. </a:t>
            </a:r>
            <a:r>
              <a:rPr lang="en-GB" sz="1200" kern="100" dirty="0">
                <a:solidFill>
                  <a:schemeClr val="tx1"/>
                </a:solidFill>
                <a:ea typeface="Calibri" panose="020F0502020204030204" pitchFamily="34" charset="0"/>
                <a:cs typeface="Times New Roman"/>
              </a:rPr>
              <a:t>Preventative activity can enable people to be as independent as possible and achieve the outcomes that are important to them.</a:t>
            </a:r>
            <a:endParaRPr lang="en-GB" sz="1200" kern="100" dirty="0">
              <a:solidFill>
                <a:schemeClr val="tx1"/>
              </a:solidFill>
              <a:effectLst/>
              <a:ea typeface="Calibri" panose="020F0502020204030204" pitchFamily="34" charset="0"/>
              <a:cs typeface="Times New Roman"/>
            </a:endParaRPr>
          </a:p>
          <a:p>
            <a:pPr marL="285750" indent="-285750">
              <a:spcBef>
                <a:spcPts val="600"/>
              </a:spcBef>
              <a:spcAft>
                <a:spcPts val="600"/>
              </a:spcAft>
              <a:buFont typeface="Wingdings" panose="05000000000000000000" pitchFamily="2" charset="2"/>
              <a:buChar char="Ø"/>
            </a:pPr>
            <a:r>
              <a:rPr lang="en-GB" sz="1200" b="1" kern="100" dirty="0">
                <a:solidFill>
                  <a:schemeClr val="tx1"/>
                </a:solidFill>
                <a:ea typeface="Calibri" panose="020F0502020204030204" pitchFamily="34" charset="0"/>
                <a:cs typeface="Times New Roman" panose="02020603050405020304" pitchFamily="18" charset="0"/>
              </a:rPr>
              <a:t>Prevention will help us manage a rising demand for adult social care due to a growing, ageing population with complex needs</a:t>
            </a:r>
            <a:r>
              <a:rPr lang="en-GB" sz="1200" kern="100" dirty="0">
                <a:solidFill>
                  <a:schemeClr val="tx1"/>
                </a:solidFill>
                <a:effectLst/>
                <a:ea typeface="Calibri" panose="020F0502020204030204" pitchFamily="34" charset="0"/>
                <a:cs typeface="Times New Roman" panose="02020603050405020304" pitchFamily="18" charset="0"/>
              </a:rPr>
              <a:t>. A focus on prevention and managing demand will ensure that the right resources are there for people when they need more intensive care and support.  T</a:t>
            </a:r>
            <a:r>
              <a:rPr lang="en-GB" sz="1200" kern="100" dirty="0">
                <a:solidFill>
                  <a:schemeClr val="tx1"/>
                </a:solidFill>
                <a:ea typeface="Calibri" panose="020F0502020204030204" pitchFamily="34" charset="0"/>
                <a:cs typeface="Times New Roman" panose="02020603050405020304" pitchFamily="18" charset="0"/>
              </a:rPr>
              <a:t>his focus will also help prevent the breakdown of unpaid care, recognising that the same drivers of increased demand for support will mean a potential increase in demand on unpaid carers. As stated in the 2023 Director of Public Health report: “D</a:t>
            </a:r>
            <a:r>
              <a:rPr lang="en-GB" sz="1200" kern="100" dirty="0">
                <a:solidFill>
                  <a:schemeClr val="tx1"/>
                </a:solidFill>
                <a:effectLst/>
                <a:ea typeface="Calibri" panose="020F0502020204030204" pitchFamily="34" charset="0"/>
                <a:cs typeface="Times New Roman" panose="02020603050405020304" pitchFamily="18" charset="0"/>
              </a:rPr>
              <a:t>riving our social care demand is essential to how we effectively manage the local system. Early intervention and diagnosis are critical to deal with issues before they impact negatively on a person’s health and wellbeing and the wellbeing of the community”. </a:t>
            </a:r>
          </a:p>
          <a:p>
            <a:pPr marL="285750" indent="-285750">
              <a:spcBef>
                <a:spcPts val="600"/>
              </a:spcBef>
              <a:spcAft>
                <a:spcPts val="600"/>
              </a:spcAft>
              <a:buFont typeface="Wingdings" panose="05000000000000000000" pitchFamily="2" charset="2"/>
              <a:buChar char="Ø"/>
            </a:pPr>
            <a:r>
              <a:rPr lang="en-GB" sz="1200" b="1" kern="100" dirty="0">
                <a:solidFill>
                  <a:schemeClr val="tx1"/>
                </a:solidFill>
                <a:ea typeface="Calibri" panose="020F0502020204030204" pitchFamily="34" charset="0"/>
                <a:cs typeface="Times New Roman" panose="02020603050405020304" pitchFamily="18" charset="0"/>
              </a:rPr>
              <a:t>Prevention will help us address the significant financial and system pressures facing adult social care</a:t>
            </a:r>
            <a:r>
              <a:rPr lang="en-GB" sz="1200" kern="100" dirty="0">
                <a:solidFill>
                  <a:schemeClr val="tx1"/>
                </a:solidFill>
                <a:ea typeface="Calibri" panose="020F0502020204030204" pitchFamily="34" charset="0"/>
                <a:cs typeface="Times New Roman" panose="02020603050405020304" pitchFamily="18" charset="0"/>
              </a:rPr>
              <a:t>. The cost of late intervention is estimated at £16.6 billion per year across the UK (</a:t>
            </a:r>
            <a:r>
              <a:rPr lang="en-GB" sz="1200" kern="100" dirty="0">
                <a:solidFill>
                  <a:schemeClr val="tx1"/>
                </a:solidFill>
                <a:ea typeface="Calibri" panose="020F0502020204030204" pitchFamily="34" charset="0"/>
                <a:cs typeface="Times New Roman" panose="02020603050405020304" pitchFamily="18" charset="0"/>
                <a:hlinkClick r:id="rId3"/>
              </a:rPr>
              <a:t>source</a:t>
            </a:r>
            <a:r>
              <a:rPr lang="en-GB" sz="1200" kern="100" dirty="0">
                <a:solidFill>
                  <a:schemeClr val="tx1"/>
                </a:solidFill>
                <a:ea typeface="Calibri" panose="020F0502020204030204" pitchFamily="34" charset="0"/>
                <a:cs typeface="Times New Roman" panose="02020603050405020304" pitchFamily="18" charset="0"/>
              </a:rPr>
              <a:t>). Putting a focus on prevention aims, in the long term, to decrease the demand for high-cost services which will lead to reduced use of resources and lower costs.</a:t>
            </a:r>
          </a:p>
          <a:p>
            <a:pPr>
              <a:spcBef>
                <a:spcPts val="600"/>
              </a:spcBef>
              <a:spcAft>
                <a:spcPts val="600"/>
              </a:spcAft>
            </a:pPr>
            <a:endParaRPr lang="en-GB" sz="1500" kern="100" dirty="0">
              <a:solidFill>
                <a:schemeClr val="tx1"/>
              </a:solidFill>
              <a:effectLst/>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15F4483-7920-060F-6AF1-456EC0077BFA}"/>
              </a:ext>
            </a:extLst>
          </p:cNvPr>
          <p:cNvSpPr/>
          <p:nvPr/>
        </p:nvSpPr>
        <p:spPr>
          <a:xfrm>
            <a:off x="5167424" y="988633"/>
            <a:ext cx="6657397" cy="5142659"/>
          </a:xfrm>
          <a:prstGeom prst="rect">
            <a:avLst/>
          </a:prstGeom>
          <a:noFill/>
          <a:ln>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normAutofit fontScale="70000" lnSpcReduction="20000"/>
          </a:bodyPr>
          <a:lstStyle/>
          <a:p>
            <a:pPr lvl="0">
              <a:spcBef>
                <a:spcPts val="600"/>
              </a:spcBef>
              <a:spcAft>
                <a:spcPts val="600"/>
              </a:spcAft>
            </a:pPr>
            <a:r>
              <a:rPr lang="en-GB" sz="1500" b="1" kern="100" dirty="0">
                <a:solidFill>
                  <a:schemeClr val="tx1"/>
                </a:solidFill>
                <a:ea typeface="Calibri" panose="020F0502020204030204" pitchFamily="34" charset="0"/>
                <a:cs typeface="Times New Roman" panose="02020603050405020304" pitchFamily="18" charset="0"/>
              </a:rPr>
              <a:t>Summary of health and care needs</a:t>
            </a:r>
            <a:endParaRPr lang="en-GB" sz="1500" b="1" kern="100" dirty="0">
              <a:solidFill>
                <a:schemeClr val="tx1"/>
              </a:solidFill>
              <a:effectLst/>
              <a:ea typeface="Calibri" panose="020F0502020204030204" pitchFamily="34" charset="0"/>
              <a:cs typeface="Times New Roman" panose="02020603050405020304" pitchFamily="18" charset="0"/>
            </a:endParaRPr>
          </a:p>
          <a:p>
            <a:pPr marL="285750" indent="-285750">
              <a:spcBef>
                <a:spcPts val="600"/>
              </a:spcBef>
              <a:spcAft>
                <a:spcPts val="600"/>
              </a:spcAft>
              <a:buFont typeface="Arial" panose="020B0604020202020204" pitchFamily="34" charset="0"/>
              <a:buChar char="•"/>
            </a:pPr>
            <a:r>
              <a:rPr lang="en-GB" sz="1700" kern="0" dirty="0">
                <a:solidFill>
                  <a:schemeClr val="tx1"/>
                </a:solidFill>
                <a:ea typeface="Calibri" panose="020F0502020204030204" pitchFamily="34" charset="0"/>
              </a:rPr>
              <a:t>Approximately 219,000 people live here - an increase of 18% in ten years. We have high levels of ‘churn’ and the population is expected to grow further in future. </a:t>
            </a:r>
          </a:p>
          <a:p>
            <a:pPr marL="285750" indent="-285750">
              <a:spcBef>
                <a:spcPts val="600"/>
              </a:spcBef>
              <a:spcAft>
                <a:spcPts val="600"/>
              </a:spcAft>
              <a:buFont typeface="Arial" panose="020B0604020202020204" pitchFamily="34" charset="0"/>
              <a:buChar char="•"/>
            </a:pPr>
            <a:r>
              <a:rPr lang="en-GB" sz="1700" kern="100" dirty="0">
                <a:solidFill>
                  <a:schemeClr val="tx1"/>
                </a:solidFill>
                <a:ea typeface="Calibri" panose="020F0502020204030204" pitchFamily="34" charset="0"/>
                <a:cs typeface="Times New Roman" panose="02020603050405020304" pitchFamily="18" charset="0"/>
              </a:rPr>
              <a:t>3,045 adults received long-term support through 2022-23 from adult social care. We support a higher proportion of our older residents compared to the England average and, as a young borough, supporting working-age adults with support needs has been a particular area of growth in recent years.</a:t>
            </a:r>
          </a:p>
          <a:p>
            <a:pPr marL="285750" indent="-285750">
              <a:spcBef>
                <a:spcPts val="600"/>
              </a:spcBef>
              <a:spcAft>
                <a:spcPts val="600"/>
              </a:spcAft>
              <a:buFont typeface="Arial" panose="020B0604020202020204" pitchFamily="34" charset="0"/>
              <a:buChar char="•"/>
            </a:pPr>
            <a:r>
              <a:rPr lang="en-GB" sz="1700" kern="100" dirty="0">
                <a:solidFill>
                  <a:schemeClr val="tx1"/>
                </a:solidFill>
                <a:ea typeface="Calibri" panose="020F0502020204030204" pitchFamily="34" charset="0"/>
                <a:cs typeface="Times New Roman" panose="02020603050405020304" pitchFamily="18" charset="0"/>
              </a:rPr>
              <a:t>There are an estimated 14,000 unpaid carers in the borough, and only a small proportion access support. The number of unpaid carers and the level of care they provide may increase in tandem with an increased demand for support.</a:t>
            </a:r>
          </a:p>
          <a:p>
            <a:pPr marL="285750" indent="-285750">
              <a:spcBef>
                <a:spcPts val="600"/>
              </a:spcBef>
              <a:spcAft>
                <a:spcPts val="600"/>
              </a:spcAft>
              <a:buFont typeface="Arial" panose="020B0604020202020204" pitchFamily="34" charset="0"/>
              <a:buChar char="•"/>
            </a:pPr>
            <a:r>
              <a:rPr lang="en-GB" sz="1700" dirty="0">
                <a:solidFill>
                  <a:schemeClr val="tx1"/>
                </a:solidFill>
                <a:ea typeface="Calibri" panose="020F0502020204030204" pitchFamily="34" charset="0"/>
                <a:cs typeface="Times New Roman" panose="02020603050405020304" pitchFamily="18" charset="0"/>
              </a:rPr>
              <a:t>The experiences of our communities, residents, people who need social care and carers make it clear that we need to put a focus on engagement, early help and promoting independence. Insights are summarised in Section 4.</a:t>
            </a:r>
          </a:p>
          <a:p>
            <a:pPr marL="285750" indent="-285750">
              <a:spcBef>
                <a:spcPts val="600"/>
              </a:spcBef>
              <a:spcAft>
                <a:spcPts val="600"/>
              </a:spcAft>
              <a:buFont typeface="Arial" panose="020B0604020202020204" pitchFamily="34" charset="0"/>
              <a:buChar char="•"/>
            </a:pPr>
            <a:r>
              <a:rPr lang="en-GB" sz="1700" kern="0" dirty="0">
                <a:solidFill>
                  <a:schemeClr val="tx1"/>
                </a:solidFill>
                <a:effectLst/>
                <a:ea typeface="Calibri" panose="020F0502020204030204" pitchFamily="34" charset="0"/>
              </a:rPr>
              <a:t>Healthy life expectancy from birth was 58 years for men and 60 years for women in 2018-20, compared to a London average of 63.5 and 64 years respectively</a:t>
            </a:r>
          </a:p>
          <a:p>
            <a:pPr marL="285750" indent="-285750">
              <a:spcBef>
                <a:spcPts val="600"/>
              </a:spcBef>
              <a:spcAft>
                <a:spcPts val="600"/>
              </a:spcAft>
              <a:buFont typeface="Arial" panose="020B0604020202020204" pitchFamily="34" charset="0"/>
              <a:buChar char="•"/>
            </a:pPr>
            <a:r>
              <a:rPr lang="en-GB" sz="1700" kern="100" dirty="0">
                <a:solidFill>
                  <a:schemeClr val="tx1"/>
                </a:solidFill>
                <a:ea typeface="Calibri" panose="020F0502020204030204" pitchFamily="34" charset="0"/>
                <a:cs typeface="Times New Roman" panose="02020603050405020304" pitchFamily="18" charset="0"/>
              </a:rPr>
              <a:t>The wider determinants of health – social isolation, housing, employment, deprivation – are challenges in LBBD overall and for people who need social care.</a:t>
            </a:r>
            <a:r>
              <a:rPr lang="en-GB" sz="1700" dirty="0">
                <a:solidFill>
                  <a:schemeClr val="tx1"/>
                </a:solidFill>
                <a:ea typeface="Calibri" panose="020F0502020204030204" pitchFamily="34" charset="0"/>
                <a:cs typeface="Times New Roman" panose="02020603050405020304" pitchFamily="18" charset="0"/>
              </a:rPr>
              <a:t> Environment and wider determinants of health determine 50% of poor health.</a:t>
            </a:r>
          </a:p>
          <a:p>
            <a:pPr marL="285750" indent="-285750">
              <a:spcBef>
                <a:spcPts val="600"/>
              </a:spcBef>
              <a:spcAft>
                <a:spcPts val="600"/>
              </a:spcAft>
              <a:buFont typeface="Arial" panose="020B0604020202020204" pitchFamily="34" charset="0"/>
              <a:buChar char="•"/>
            </a:pPr>
            <a:r>
              <a:rPr lang="en-GB" sz="1700" dirty="0">
                <a:solidFill>
                  <a:schemeClr val="tx1"/>
                </a:solidFill>
                <a:ea typeface="Calibri" panose="020F0502020204030204" pitchFamily="34" charset="0"/>
                <a:cs typeface="Times New Roman" panose="02020603050405020304" pitchFamily="18" charset="0"/>
              </a:rPr>
              <a:t>Health behaviours, particularly smoking and poor diet and physical activity, are challenges in the borough. Health behaviours determine 30% of poor health.</a:t>
            </a:r>
          </a:p>
          <a:p>
            <a:pPr marL="285750" indent="-285750">
              <a:spcBef>
                <a:spcPts val="600"/>
              </a:spcBef>
              <a:spcAft>
                <a:spcPts val="600"/>
              </a:spcAft>
              <a:buFont typeface="Arial" panose="020B0604020202020204" pitchFamily="34" charset="0"/>
              <a:buChar char="•"/>
            </a:pPr>
            <a:r>
              <a:rPr lang="en-GB" sz="1700" kern="100" dirty="0">
                <a:solidFill>
                  <a:schemeClr val="tx1"/>
                </a:solidFill>
                <a:ea typeface="Calibri" panose="020F0502020204030204" pitchFamily="34" charset="0"/>
                <a:cs typeface="Times New Roman" panose="02020603050405020304" pitchFamily="18" charset="0"/>
              </a:rPr>
              <a:t>Long-term conditions are a major driver of health and social care needs. An estimated 38,000 cases are unidentified and therefore unmanaged.</a:t>
            </a:r>
          </a:p>
          <a:p>
            <a:pPr marL="285750" indent="-285750">
              <a:spcBef>
                <a:spcPts val="600"/>
              </a:spcBef>
              <a:spcAft>
                <a:spcPts val="600"/>
              </a:spcAft>
              <a:buFont typeface="Arial" panose="020B0604020202020204" pitchFamily="34" charset="0"/>
              <a:buChar char="•"/>
            </a:pPr>
            <a:r>
              <a:rPr lang="en-GB" sz="1700" dirty="0">
                <a:solidFill>
                  <a:schemeClr val="tx1"/>
                </a:solidFill>
                <a:ea typeface="Calibri" panose="020F0502020204030204" pitchFamily="34" charset="0"/>
                <a:cs typeface="Times New Roman" panose="02020603050405020304" pitchFamily="18" charset="0"/>
              </a:rPr>
              <a:t>M</a:t>
            </a:r>
            <a:r>
              <a:rPr lang="en-GB" sz="1700" dirty="0">
                <a:solidFill>
                  <a:schemeClr val="tx1"/>
                </a:solidFill>
                <a:effectLst/>
                <a:ea typeface="Calibri" panose="020F0502020204030204" pitchFamily="34" charset="0"/>
                <a:cs typeface="Times New Roman" panose="02020603050405020304" pitchFamily="18" charset="0"/>
              </a:rPr>
              <a:t>ultiple unhealthy behaviours and health conditions makes supporting individuals more complex and costly. An estimated 13% of LBBD residents have two or more health conditions. Research highlights the importance of services taking a holistic approach.</a:t>
            </a:r>
            <a:r>
              <a:rPr lang="en-GB" sz="1700" dirty="0">
                <a:solidFill>
                  <a:schemeClr val="tx1"/>
                </a:solidFill>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59152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4BC84-AAF1-D630-0FF1-3CB255BE3CA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33AF09C-8D1B-3FCF-B6E7-2ED83CBF8EC6}"/>
              </a:ext>
            </a:extLst>
          </p:cNvPr>
          <p:cNvSpPr txBox="1"/>
          <p:nvPr/>
        </p:nvSpPr>
        <p:spPr>
          <a:xfrm>
            <a:off x="367179" y="175790"/>
            <a:ext cx="98472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Arial"/>
              </a:rPr>
              <a:t>2. Definitions and scope</a:t>
            </a:r>
          </a:p>
        </p:txBody>
      </p:sp>
      <p:sp>
        <p:nvSpPr>
          <p:cNvPr id="3" name="Rectangle 2">
            <a:extLst>
              <a:ext uri="{FF2B5EF4-FFF2-40B4-BE49-F238E27FC236}">
                <a16:creationId xmlns:a16="http://schemas.microsoft.com/office/drawing/2014/main" id="{BA2477C8-E906-A491-3023-5C51621AADAF}"/>
              </a:ext>
            </a:extLst>
          </p:cNvPr>
          <p:cNvSpPr/>
          <p:nvPr/>
        </p:nvSpPr>
        <p:spPr>
          <a:xfrm>
            <a:off x="367179" y="1003853"/>
            <a:ext cx="11301790" cy="5032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endParaRPr lang="en-GB" sz="1500" dirty="0">
              <a:solidFill>
                <a:schemeClr val="tx1"/>
              </a:solidFill>
            </a:endParaRPr>
          </a:p>
          <a:p>
            <a:pPr lvl="1"/>
            <a:endParaRPr lang="en-GB" sz="1500" dirty="0">
              <a:solidFill>
                <a:schemeClr val="tx1"/>
              </a:solidFill>
            </a:endParaRPr>
          </a:p>
          <a:p>
            <a:pPr lvl="1"/>
            <a:endParaRPr lang="en-GB" sz="1600" dirty="0">
              <a:solidFill>
                <a:schemeClr val="tx1"/>
              </a:solidFill>
            </a:endParaRPr>
          </a:p>
        </p:txBody>
      </p:sp>
      <p:sp>
        <p:nvSpPr>
          <p:cNvPr id="2" name="Rectangle 1">
            <a:extLst>
              <a:ext uri="{FF2B5EF4-FFF2-40B4-BE49-F238E27FC236}">
                <a16:creationId xmlns:a16="http://schemas.microsoft.com/office/drawing/2014/main" id="{5F4DB197-4A85-5990-C00D-24BCDD929EE3}"/>
              </a:ext>
            </a:extLst>
          </p:cNvPr>
          <p:cNvSpPr/>
          <p:nvPr/>
        </p:nvSpPr>
        <p:spPr>
          <a:xfrm>
            <a:off x="367179" y="1003853"/>
            <a:ext cx="10941181" cy="5032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285750" indent="-285750">
              <a:buFont typeface="Arial" panose="020B0604020202020204" pitchFamily="34" charset="0"/>
              <a:buChar char="•"/>
            </a:pPr>
            <a:endParaRPr lang="en-GB" sz="1500" dirty="0">
              <a:solidFill>
                <a:schemeClr val="tx1"/>
              </a:solidFill>
            </a:endParaRPr>
          </a:p>
        </p:txBody>
      </p:sp>
      <p:sp>
        <p:nvSpPr>
          <p:cNvPr id="7" name="Rectangle 6">
            <a:extLst>
              <a:ext uri="{FF2B5EF4-FFF2-40B4-BE49-F238E27FC236}">
                <a16:creationId xmlns:a16="http://schemas.microsoft.com/office/drawing/2014/main" id="{11AC783C-517A-61D3-5262-91891597C17A}"/>
              </a:ext>
            </a:extLst>
          </p:cNvPr>
          <p:cNvSpPr/>
          <p:nvPr/>
        </p:nvSpPr>
        <p:spPr>
          <a:xfrm>
            <a:off x="367178" y="912987"/>
            <a:ext cx="11218017" cy="5032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t" anchorCtr="0">
            <a:normAutofit/>
          </a:bodyPr>
          <a:lstStyle/>
          <a:p>
            <a:r>
              <a:rPr lang="en-GB" sz="1600" b="1" kern="100" dirty="0">
                <a:solidFill>
                  <a:schemeClr val="tx1"/>
                </a:solidFill>
                <a:ea typeface="Calibri" panose="020F0502020204030204" pitchFamily="34" charset="0"/>
                <a:cs typeface="Times New Roman" panose="02020603050405020304" pitchFamily="18" charset="0"/>
              </a:rPr>
              <a:t>Definition</a:t>
            </a:r>
          </a:p>
          <a:p>
            <a:endParaRPr lang="en-GB" sz="1200" kern="100" dirty="0">
              <a:solidFill>
                <a:schemeClr val="tx1"/>
              </a:solidFill>
              <a:ea typeface="Calibri" panose="020F0502020204030204" pitchFamily="34" charset="0"/>
              <a:cs typeface="Times New Roman" panose="02020603050405020304" pitchFamily="18" charset="0"/>
            </a:endParaRPr>
          </a:p>
          <a:p>
            <a:r>
              <a:rPr lang="en-GB" sz="1200" kern="100" dirty="0">
                <a:solidFill>
                  <a:schemeClr val="tx1"/>
                </a:solidFill>
                <a:ea typeface="Calibri" panose="020F0502020204030204" pitchFamily="34" charset="0"/>
                <a:cs typeface="Times New Roman" panose="02020603050405020304" pitchFamily="18" charset="0"/>
              </a:rPr>
              <a:t>The focus of this plan is around preventing adults’ support needs from developing or increasing; recognising that this can improve the quality of people’s lives and reduce demand on services. </a:t>
            </a:r>
          </a:p>
          <a:p>
            <a:endParaRPr lang="en-GB" sz="1200" kern="100" dirty="0">
              <a:solidFill>
                <a:schemeClr val="tx1"/>
              </a:solidFill>
              <a:ea typeface="Calibri" panose="020F0502020204030204" pitchFamily="34" charset="0"/>
              <a:cs typeface="Times New Roman" panose="02020603050405020304" pitchFamily="18" charset="0"/>
            </a:endParaRPr>
          </a:p>
          <a:p>
            <a:r>
              <a:rPr lang="en-GB" sz="1200" dirty="0">
                <a:solidFill>
                  <a:schemeClr val="tx1"/>
                </a:solidFill>
              </a:rPr>
              <a:t>There is no single definition of prevention in health and care – and none is provided in statutory social care guidance - which can make it challenging to understand the current picture and agree future action. However, t</a:t>
            </a:r>
            <a:r>
              <a:rPr lang="en-GB" sz="1200" kern="100" dirty="0">
                <a:solidFill>
                  <a:schemeClr val="tx1"/>
                </a:solidFill>
                <a:ea typeface="Calibri" panose="020F0502020204030204" pitchFamily="34" charset="0"/>
                <a:cs typeface="Times New Roman" panose="02020603050405020304" pitchFamily="18" charset="0"/>
              </a:rPr>
              <a:t>he 2014 Care Act provides a useful framework for understanding prevention. Statutory  guidance suggests </a:t>
            </a:r>
            <a:r>
              <a:rPr lang="en-GB" sz="1200" dirty="0">
                <a:solidFill>
                  <a:schemeClr val="tx1"/>
                </a:solidFill>
                <a:ea typeface="Calibri" panose="020F0502020204030204" pitchFamily="34" charset="0"/>
              </a:rPr>
              <a:t>prevention can be broken down into three main approaches:</a:t>
            </a:r>
            <a:endParaRPr lang="en-GB" sz="1200" dirty="0">
              <a:solidFill>
                <a:schemeClr val="tx1"/>
              </a:solidFill>
              <a:effectLst/>
              <a:ea typeface="Calibri" panose="020F0502020204030204" pitchFamily="34" charset="0"/>
            </a:endParaRPr>
          </a:p>
          <a:p>
            <a:pPr marL="358775" lvl="1" indent="-184150">
              <a:buFontTx/>
              <a:buChar char="-"/>
            </a:pPr>
            <a:r>
              <a:rPr lang="en-GB" sz="1200" b="1" dirty="0">
                <a:solidFill>
                  <a:schemeClr val="tx1"/>
                </a:solidFill>
                <a:ea typeface="Calibri" panose="020F0502020204030204" pitchFamily="34" charset="0"/>
              </a:rPr>
              <a:t>Prevent: </a:t>
            </a:r>
            <a:r>
              <a:rPr lang="en-GB" sz="1200" dirty="0">
                <a:solidFill>
                  <a:schemeClr val="tx1"/>
                </a:solidFill>
                <a:ea typeface="Calibri" panose="020F0502020204030204" pitchFamily="34" charset="0"/>
              </a:rPr>
              <a:t>Primary prevention and wellbeing. This is generally a universal offer, aimed at those with no support needs to help prevent them developing</a:t>
            </a:r>
          </a:p>
          <a:p>
            <a:pPr marL="358775" lvl="1" indent="-184150">
              <a:buFontTx/>
              <a:buChar char="-"/>
            </a:pPr>
            <a:r>
              <a:rPr lang="en-GB" sz="1200" b="1" dirty="0">
                <a:solidFill>
                  <a:schemeClr val="tx1"/>
                </a:solidFill>
                <a:ea typeface="Calibri" panose="020F0502020204030204" pitchFamily="34" charset="0"/>
              </a:rPr>
              <a:t>Reduce: </a:t>
            </a:r>
            <a:r>
              <a:rPr lang="en-GB" sz="1200" dirty="0">
                <a:solidFill>
                  <a:schemeClr val="tx1"/>
                </a:solidFill>
                <a:ea typeface="Calibri" panose="020F0502020204030204" pitchFamily="34" charset="0"/>
              </a:rPr>
              <a:t>Secondary intervention and early intervention. This is more targeted, aimed at those with an increased risk of needing support</a:t>
            </a:r>
          </a:p>
          <a:p>
            <a:pPr marL="358775" lvl="1" indent="-184150">
              <a:buFontTx/>
              <a:buChar char="-"/>
            </a:pPr>
            <a:r>
              <a:rPr lang="en-GB" sz="1200" b="1" dirty="0">
                <a:solidFill>
                  <a:schemeClr val="tx1"/>
                </a:solidFill>
                <a:ea typeface="Calibri" panose="020F0502020204030204" pitchFamily="34" charset="0"/>
              </a:rPr>
              <a:t>Delay: </a:t>
            </a:r>
            <a:r>
              <a:rPr lang="en-GB" sz="1200" dirty="0">
                <a:solidFill>
                  <a:schemeClr val="tx1"/>
                </a:solidFill>
                <a:ea typeface="Calibri" panose="020F0502020204030204" pitchFamily="34" charset="0"/>
              </a:rPr>
              <a:t>Tertiary prevention and formal intervention. This is aimed at minimising the effect of disability or deterioration for people with support needs.</a:t>
            </a:r>
          </a:p>
          <a:p>
            <a:endParaRPr lang="en-GB" sz="1200" dirty="0">
              <a:solidFill>
                <a:schemeClr val="tx1"/>
              </a:solidFill>
              <a:ea typeface="Calibri" panose="020F0502020204030204" pitchFamily="34" charset="0"/>
            </a:endParaRPr>
          </a:p>
          <a:p>
            <a:r>
              <a:rPr lang="en-GB" sz="1200" dirty="0">
                <a:solidFill>
                  <a:schemeClr val="tx1"/>
                </a:solidFill>
                <a:ea typeface="Calibri" panose="020F0502020204030204" pitchFamily="34" charset="0"/>
              </a:rPr>
              <a:t>This plan is shaped around these headings.</a:t>
            </a:r>
          </a:p>
          <a:p>
            <a:endParaRPr lang="en-GB" sz="1200" dirty="0">
              <a:solidFill>
                <a:schemeClr val="tx1"/>
              </a:solidFill>
              <a:ea typeface="Calibri" panose="020F0502020204030204" pitchFamily="34" charset="0"/>
            </a:endParaRPr>
          </a:p>
          <a:p>
            <a:endParaRPr lang="en-GB" sz="1200" dirty="0">
              <a:solidFill>
                <a:schemeClr val="tx1"/>
              </a:solidFill>
              <a:ea typeface="Calibri" panose="020F0502020204030204" pitchFamily="34" charset="0"/>
            </a:endParaRPr>
          </a:p>
          <a:p>
            <a:endParaRPr lang="en-GB" sz="1200" dirty="0">
              <a:solidFill>
                <a:schemeClr val="tx1"/>
              </a:solidFill>
              <a:ea typeface="Calibri" panose="020F0502020204030204" pitchFamily="34" charset="0"/>
            </a:endParaRPr>
          </a:p>
          <a:p>
            <a:endParaRPr lang="en-GB" sz="1200" dirty="0">
              <a:solidFill>
                <a:schemeClr val="tx1"/>
              </a:solidFill>
              <a:ea typeface="Calibri" panose="020F0502020204030204" pitchFamily="34" charset="0"/>
            </a:endParaRPr>
          </a:p>
          <a:p>
            <a:endParaRPr lang="en-GB" sz="1200" dirty="0">
              <a:solidFill>
                <a:schemeClr val="tx1"/>
              </a:solidFill>
              <a:ea typeface="Calibri" panose="020F0502020204030204" pitchFamily="34" charset="0"/>
            </a:endParaRPr>
          </a:p>
          <a:p>
            <a:endParaRPr lang="en-GB" sz="1200" dirty="0">
              <a:solidFill>
                <a:schemeClr val="tx1"/>
              </a:solidFill>
              <a:ea typeface="Calibri" panose="020F0502020204030204" pitchFamily="34" charset="0"/>
            </a:endParaRPr>
          </a:p>
          <a:p>
            <a:r>
              <a:rPr lang="en-GB" sz="1600" b="1" dirty="0">
                <a:solidFill>
                  <a:schemeClr val="tx1"/>
                </a:solidFill>
                <a:ea typeface="Calibri" panose="020F0502020204030204" pitchFamily="34" charset="0"/>
              </a:rPr>
              <a:t>Scope</a:t>
            </a:r>
          </a:p>
          <a:p>
            <a:endParaRPr lang="en-GB" sz="1200" b="1" dirty="0">
              <a:solidFill>
                <a:schemeClr val="tx2"/>
              </a:solidFill>
              <a:ea typeface="Calibri" panose="020F0502020204030204" pitchFamily="34" charset="0"/>
            </a:endParaRPr>
          </a:p>
          <a:p>
            <a:r>
              <a:rPr lang="en-GB" sz="1200" dirty="0">
                <a:solidFill>
                  <a:schemeClr val="tx1"/>
                </a:solidFill>
                <a:ea typeface="Calibri" panose="020F0502020204030204" pitchFamily="34" charset="0"/>
              </a:rPr>
              <a:t>This Prevention Plan is focused on adult social care and action to prevent, reduce and delay adults from developing care and support needs. However, successful prevention in adult social care requires action to be taken across the local authority, partners and communities. For this reason, the plan articulates both social care and wider partnership actions and commitments.</a:t>
            </a:r>
          </a:p>
          <a:p>
            <a:endParaRPr lang="en-GB" sz="1200" dirty="0">
              <a:solidFill>
                <a:schemeClr val="tx1"/>
              </a:solidFill>
              <a:ea typeface="Calibri" panose="020F0502020204030204" pitchFamily="34" charset="0"/>
            </a:endParaRPr>
          </a:p>
          <a:p>
            <a:r>
              <a:rPr lang="en-GB" sz="1200" dirty="0">
                <a:solidFill>
                  <a:schemeClr val="tx1"/>
                </a:solidFill>
                <a:ea typeface="Calibri" panose="020F0502020204030204" pitchFamily="34" charset="0"/>
              </a:rPr>
              <a:t>Whilst the focus is on adults, effective long-term prevention needs to start young, particularly when looking at the wider determinants of physical and mental health and adverse childhood experiences. This plan should therefore be considered as part of a wider, life-course approach to prevention, with the actions for children and young people articulated in the partnership ‘Best Chance’ strategy.</a:t>
            </a:r>
          </a:p>
          <a:p>
            <a:endParaRPr lang="en-GB" sz="1200" dirty="0">
              <a:solidFill>
                <a:schemeClr val="tx1"/>
              </a:solidFill>
              <a:ea typeface="Calibri" panose="020F0502020204030204" pitchFamily="34" charset="0"/>
            </a:endParaRPr>
          </a:p>
          <a:p>
            <a:r>
              <a:rPr lang="en-GB" sz="1200" dirty="0">
                <a:solidFill>
                  <a:schemeClr val="tx1"/>
                </a:solidFill>
                <a:ea typeface="Calibri" panose="020F0502020204030204" pitchFamily="34" charset="0"/>
              </a:rPr>
              <a:t>Finally, as previously noted, </a:t>
            </a:r>
            <a:r>
              <a:rPr lang="en-GB" sz="1200" kern="100" dirty="0">
                <a:solidFill>
                  <a:schemeClr val="tx1"/>
                </a:solidFill>
                <a:ea typeface="Calibri" panose="020F0502020204030204" pitchFamily="34" charset="0"/>
                <a:cs typeface="Times New Roman" panose="02020603050405020304" pitchFamily="18" charset="0"/>
              </a:rPr>
              <a:t>the plan covers a 10-year period in recognition that prevention is a long-term commitment and that the impact often needs time to emerge. However, the plan will be reviewed annually </a:t>
            </a:r>
            <a:r>
              <a:rPr lang="en-GB" sz="1200" kern="100" dirty="0">
                <a:solidFill>
                  <a:schemeClr val="tx1"/>
                </a:solidFill>
                <a:ea typeface="Calibri" panose="020F0502020204030204" pitchFamily="34" charset="0"/>
                <a:cs typeface="Times New Roman"/>
              </a:rPr>
              <a:t>to ensure it reflects changes in the wider environment and that the plan continues to align to partnership and local authority priorities and insights. </a:t>
            </a:r>
            <a:endParaRPr lang="en-GB" sz="1200" kern="100" dirty="0">
              <a:solidFill>
                <a:schemeClr val="tx1"/>
              </a:solidFill>
              <a:ea typeface="Calibri" panose="020F0502020204030204" pitchFamily="34" charset="0"/>
              <a:cs typeface="Times New Roman" panose="02020603050405020304" pitchFamily="18" charset="0"/>
            </a:endParaRPr>
          </a:p>
          <a:p>
            <a:endParaRPr lang="en-GB" sz="1200" kern="100" dirty="0">
              <a:solidFill>
                <a:schemeClr val="tx1"/>
              </a:solidFill>
              <a:ea typeface="Calibri" panose="020F0502020204030204" pitchFamily="34" charset="0"/>
              <a:cs typeface="Times New Roman" panose="02020603050405020304" pitchFamily="18" charset="0"/>
            </a:endParaRPr>
          </a:p>
          <a:p>
            <a:endParaRPr lang="en-GB" sz="1200" dirty="0">
              <a:solidFill>
                <a:schemeClr val="tx1"/>
              </a:solidFill>
              <a:ea typeface="Calibri" panose="020F0502020204030204" pitchFamily="34" charset="0"/>
            </a:endParaRPr>
          </a:p>
        </p:txBody>
      </p:sp>
    </p:spTree>
    <p:extLst>
      <p:ext uri="{BB962C8B-B14F-4D97-AF65-F5344CB8AC3E}">
        <p14:creationId xmlns:p14="http://schemas.microsoft.com/office/powerpoint/2010/main" val="4279533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BE7487-D93B-4619-BA14-596C4589EB9B}"/>
              </a:ext>
            </a:extLst>
          </p:cNvPr>
          <p:cNvSpPr txBox="1"/>
          <p:nvPr/>
        </p:nvSpPr>
        <p:spPr>
          <a:xfrm>
            <a:off x="367179" y="175790"/>
            <a:ext cx="98472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Arial"/>
              </a:rPr>
              <a:t>3. The national policy picture</a:t>
            </a:r>
          </a:p>
        </p:txBody>
      </p:sp>
      <p:sp>
        <p:nvSpPr>
          <p:cNvPr id="3" name="Rectangle 2">
            <a:extLst>
              <a:ext uri="{FF2B5EF4-FFF2-40B4-BE49-F238E27FC236}">
                <a16:creationId xmlns:a16="http://schemas.microsoft.com/office/drawing/2014/main" id="{5089B1DA-3852-9DD3-3258-CF6879E8532D}"/>
              </a:ext>
            </a:extLst>
          </p:cNvPr>
          <p:cNvSpPr/>
          <p:nvPr/>
        </p:nvSpPr>
        <p:spPr>
          <a:xfrm>
            <a:off x="367179" y="1003853"/>
            <a:ext cx="11301790" cy="5032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endParaRPr lang="en-GB" sz="1500" dirty="0">
              <a:solidFill>
                <a:schemeClr val="tx1"/>
              </a:solidFill>
            </a:endParaRPr>
          </a:p>
          <a:p>
            <a:pPr lvl="1"/>
            <a:endParaRPr lang="en-GB" sz="1500" dirty="0">
              <a:solidFill>
                <a:schemeClr val="tx1"/>
              </a:solidFill>
            </a:endParaRPr>
          </a:p>
          <a:p>
            <a:pPr lvl="1"/>
            <a:endParaRPr lang="en-GB" sz="1600" dirty="0">
              <a:solidFill>
                <a:schemeClr val="tx1"/>
              </a:solidFill>
            </a:endParaRPr>
          </a:p>
        </p:txBody>
      </p:sp>
      <p:sp>
        <p:nvSpPr>
          <p:cNvPr id="2" name="Rectangle 1">
            <a:extLst>
              <a:ext uri="{FF2B5EF4-FFF2-40B4-BE49-F238E27FC236}">
                <a16:creationId xmlns:a16="http://schemas.microsoft.com/office/drawing/2014/main" id="{48664B5E-9AD7-4B65-0E6B-57733462CB2D}"/>
              </a:ext>
            </a:extLst>
          </p:cNvPr>
          <p:cNvSpPr/>
          <p:nvPr/>
        </p:nvSpPr>
        <p:spPr>
          <a:xfrm>
            <a:off x="367179" y="1003853"/>
            <a:ext cx="10941181" cy="5032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285750" indent="-285750">
              <a:buFont typeface="Arial" panose="020B0604020202020204" pitchFamily="34" charset="0"/>
              <a:buChar char="•"/>
            </a:pPr>
            <a:endParaRPr lang="en-GB" sz="1500" dirty="0">
              <a:solidFill>
                <a:schemeClr val="tx1"/>
              </a:solidFill>
            </a:endParaRPr>
          </a:p>
        </p:txBody>
      </p:sp>
      <p:sp>
        <p:nvSpPr>
          <p:cNvPr id="7" name="Rectangle 6">
            <a:extLst>
              <a:ext uri="{FF2B5EF4-FFF2-40B4-BE49-F238E27FC236}">
                <a16:creationId xmlns:a16="http://schemas.microsoft.com/office/drawing/2014/main" id="{954E2C87-0FFC-50BF-5BE3-E2002DD984B5}"/>
              </a:ext>
            </a:extLst>
          </p:cNvPr>
          <p:cNvSpPr/>
          <p:nvPr/>
        </p:nvSpPr>
        <p:spPr>
          <a:xfrm>
            <a:off x="228760" y="1208545"/>
            <a:ext cx="11218017" cy="46456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t" anchorCtr="0">
            <a:normAutofit/>
          </a:bodyPr>
          <a:lstStyle/>
          <a:p>
            <a:pPr marL="285750" indent="-285750">
              <a:buFont typeface="Arial" panose="020B0604020202020204" pitchFamily="34" charset="0"/>
              <a:buChar char="•"/>
            </a:pPr>
            <a:r>
              <a:rPr lang="en-GB" sz="1200" b="1" kern="100" dirty="0">
                <a:solidFill>
                  <a:schemeClr val="tx1"/>
                </a:solidFill>
                <a:ea typeface="Calibri" panose="020F0502020204030204" pitchFamily="34" charset="0"/>
                <a:cs typeface="Times New Roman" panose="02020603050405020304" pitchFamily="18" charset="0"/>
              </a:rPr>
              <a:t>2014 Care Act. </a:t>
            </a:r>
            <a:r>
              <a:rPr lang="en-GB" sz="1200" kern="100" dirty="0">
                <a:solidFill>
                  <a:schemeClr val="tx1"/>
                </a:solidFill>
                <a:ea typeface="Calibri" panose="020F0502020204030204" pitchFamily="34" charset="0"/>
                <a:cs typeface="Times New Roman" panose="02020603050405020304" pitchFamily="18" charset="0"/>
              </a:rPr>
              <a:t>The Care Act</a:t>
            </a:r>
            <a:r>
              <a:rPr lang="en-GB" sz="1200" dirty="0">
                <a:solidFill>
                  <a:schemeClr val="tx1"/>
                </a:solidFill>
                <a:effectLst/>
                <a:ea typeface="Calibri" panose="020F0502020204030204" pitchFamily="34" charset="0"/>
              </a:rPr>
              <a:t> is core legislation in adult social care. The Act describes our statutory duties in relation to prevention, setting out that local authorities must ensure preventative services are provided. This prevention duty relates to adult social care and is applicable to all adults living in </a:t>
            </a:r>
            <a:r>
              <a:rPr lang="en-GB" sz="1200" dirty="0">
                <a:solidFill>
                  <a:schemeClr val="tx1"/>
                </a:solidFill>
                <a:ea typeface="Calibri" panose="020F0502020204030204" pitchFamily="34" charset="0"/>
              </a:rPr>
              <a:t>Barking and Dagenham</a:t>
            </a:r>
            <a:r>
              <a:rPr lang="en-GB" sz="1200" dirty="0">
                <a:solidFill>
                  <a:schemeClr val="tx1"/>
                </a:solidFill>
                <a:effectLst/>
                <a:ea typeface="Calibri" panose="020F0502020204030204" pitchFamily="34" charset="0"/>
              </a:rPr>
              <a:t>.</a:t>
            </a:r>
          </a:p>
          <a:p>
            <a:pPr marL="285750" indent="-285750">
              <a:buFont typeface="Arial" panose="020B0604020202020204" pitchFamily="34" charset="0"/>
              <a:buChar char="•"/>
            </a:pPr>
            <a:endParaRPr lang="en-GB" sz="1200" dirty="0">
              <a:solidFill>
                <a:schemeClr val="tx1"/>
              </a:solidFill>
              <a:effectLst/>
              <a:ea typeface="Calibri" panose="020F0502020204030204" pitchFamily="34" charset="0"/>
            </a:endParaRPr>
          </a:p>
          <a:p>
            <a:pPr marL="285750" indent="-285750">
              <a:buFont typeface="Arial" panose="020B0604020202020204" pitchFamily="34" charset="0"/>
              <a:buChar char="•"/>
            </a:pPr>
            <a:r>
              <a:rPr lang="en-GB" sz="1200" b="1" dirty="0">
                <a:solidFill>
                  <a:schemeClr val="tx1"/>
                </a:solidFill>
                <a:ea typeface="Calibri" panose="020F0502020204030204" pitchFamily="34" charset="0"/>
              </a:rPr>
              <a:t>2023 National Major Condition Strategy </a:t>
            </a:r>
            <a:r>
              <a:rPr lang="en-GB" sz="1200" dirty="0">
                <a:solidFill>
                  <a:schemeClr val="tx1"/>
                </a:solidFill>
                <a:ea typeface="Calibri" panose="020F0502020204030204" pitchFamily="34" charset="0"/>
              </a:rPr>
              <a:t>case for change and strategic framework </a:t>
            </a:r>
            <a:r>
              <a:rPr lang="en-GB" sz="1200" dirty="0">
                <a:solidFill>
                  <a:schemeClr val="tx1"/>
                </a:solidFill>
              </a:rPr>
              <a:t>focuses on prevention, earlier diagnoses and treatment for six groups of major health conditions responsible for 60% of death and illness in England: cancers; cardiovascular disease, musculoskeletal disorders, mental ill health, dementia and chronic respiratory disease.</a:t>
            </a:r>
          </a:p>
          <a:p>
            <a:pPr marL="285750" indent="-285750">
              <a:buFont typeface="Arial" panose="020B0604020202020204" pitchFamily="34" charset="0"/>
              <a:buChar char="•"/>
            </a:pPr>
            <a:endParaRPr lang="en-GB" sz="1200" kern="100" dirty="0">
              <a:solidFill>
                <a:schemeClr val="tx1"/>
              </a:solidFill>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200" b="1" dirty="0">
                <a:solidFill>
                  <a:schemeClr val="tx1"/>
                </a:solidFill>
              </a:rPr>
              <a:t>2019 NHS Long Term Plan </a:t>
            </a:r>
            <a:r>
              <a:rPr lang="en-GB" sz="1200" dirty="0">
                <a:solidFill>
                  <a:schemeClr val="tx1"/>
                </a:solidFill>
              </a:rPr>
              <a:t>sets out new commitments for action that the NHS itself will take to improve prevention, including in relation to smoking, obesity, alcohol, air pollution and health inequalities. The plan confirms the role of the NHS in secondary prevention, by detecting disease early, preventing deterioration of health and reducing symptoms to improve quality of life.</a:t>
            </a:r>
          </a:p>
          <a:p>
            <a:pPr marL="285750" indent="-285750">
              <a:buFont typeface="Arial" panose="020B0604020202020204" pitchFamily="34" charset="0"/>
              <a:buChar char="•"/>
            </a:pPr>
            <a:endParaRPr lang="en-GB" sz="1200" kern="100" dirty="0">
              <a:solidFill>
                <a:schemeClr val="tx1"/>
              </a:solidFill>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200" b="1" dirty="0">
                <a:solidFill>
                  <a:schemeClr val="tx1"/>
                </a:solidFill>
                <a:ea typeface="Calibri" panose="020F0502020204030204" pitchFamily="34" charset="0"/>
              </a:rPr>
              <a:t>A  ‘Prevention is Better than Cure’ government vision </a:t>
            </a:r>
            <a:r>
              <a:rPr lang="en-GB" sz="1200" dirty="0">
                <a:solidFill>
                  <a:schemeClr val="tx1"/>
                </a:solidFill>
                <a:ea typeface="Calibri" panose="020F0502020204030204" pitchFamily="34" charset="0"/>
              </a:rPr>
              <a:t>was published in 2018, highlighting the importance of prevention being at the heart of health.  This was followed by a government consultation in 2019 that has not since progressed.</a:t>
            </a:r>
          </a:p>
          <a:p>
            <a:endParaRPr lang="en-GB" sz="1200" dirty="0">
              <a:solidFill>
                <a:schemeClr val="tx1"/>
              </a:solidFill>
              <a:ea typeface="Calibri" panose="020F0502020204030204" pitchFamily="34" charset="0"/>
            </a:endParaRPr>
          </a:p>
          <a:p>
            <a:pPr marL="285750" indent="-285750">
              <a:buFont typeface="Arial" panose="020B0604020202020204" pitchFamily="34" charset="0"/>
              <a:buChar char="•"/>
            </a:pPr>
            <a:r>
              <a:rPr lang="en-GB" sz="1200" b="1" kern="100" dirty="0">
                <a:solidFill>
                  <a:schemeClr val="tx1"/>
                </a:solidFill>
                <a:ea typeface="Calibri" panose="020F0502020204030204" pitchFamily="34" charset="0"/>
                <a:cs typeface="Times New Roman" panose="02020603050405020304" pitchFamily="18" charset="0"/>
              </a:rPr>
              <a:t>Research </a:t>
            </a:r>
            <a:r>
              <a:rPr lang="en-GB" sz="1200" kern="100" dirty="0">
                <a:solidFill>
                  <a:schemeClr val="tx1"/>
                </a:solidFill>
                <a:ea typeface="Calibri" panose="020F0502020204030204" pitchFamily="34" charset="0"/>
                <a:cs typeface="Times New Roman" panose="02020603050405020304" pitchFamily="18" charset="0"/>
              </a:rPr>
              <a:t>– Whilst research has been carried out on a number of issues relevant to prevention, there is limited national research on prevention in adult social care specifically. The Social Care Institute for Excellence notes that “</a:t>
            </a:r>
            <a:r>
              <a:rPr lang="en-GB" sz="1200" kern="100" dirty="0">
                <a:solidFill>
                  <a:schemeClr val="tx1"/>
                </a:solidFill>
                <a:effectLst/>
                <a:ea typeface="Calibri" panose="020F0502020204030204" pitchFamily="34" charset="0"/>
                <a:cs typeface="Times New Roman" panose="02020603050405020304" pitchFamily="18" charset="0"/>
              </a:rPr>
              <a:t>Evidence about what works in prevention remains under-developed so local policy-makers lack information about how best to invest their resources (Allen and Glasby, 2013; Miller and Allen, 2013; Curry, 2006 reported in Marczak et al. 2019).”</a:t>
            </a:r>
            <a:endParaRPr lang="en-GB" sz="1200" kern="100" dirty="0">
              <a:solidFill>
                <a:schemeClr val="tx1"/>
              </a:solidFill>
              <a:ea typeface="Calibri" panose="020F0502020204030204" pitchFamily="34" charset="0"/>
              <a:cs typeface="Times New Roman" panose="02020603050405020304" pitchFamily="18" charset="0"/>
            </a:endParaRPr>
          </a:p>
          <a:p>
            <a:endParaRPr lang="en-GB" sz="1200" kern="100" dirty="0">
              <a:solidFill>
                <a:schemeClr val="tx1"/>
              </a:solidFill>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48FBC78F-8FB2-2109-7F78-BE7C2DE524A2}"/>
              </a:ext>
            </a:extLst>
          </p:cNvPr>
          <p:cNvSpPr/>
          <p:nvPr/>
        </p:nvSpPr>
        <p:spPr>
          <a:xfrm>
            <a:off x="505598" y="870137"/>
            <a:ext cx="11301790" cy="355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normAutofit/>
          </a:bodyPr>
          <a:lstStyle/>
          <a:p>
            <a:pPr>
              <a:lnSpc>
                <a:spcPct val="120000"/>
              </a:lnSpc>
            </a:pPr>
            <a:r>
              <a:rPr lang="en-GB" sz="1200" kern="100" dirty="0">
                <a:solidFill>
                  <a:schemeClr val="tx1"/>
                </a:solidFill>
                <a:ea typeface="Calibri" panose="020F0502020204030204" pitchFamily="34" charset="0"/>
                <a:cs typeface="Times New Roman" panose="02020603050405020304" pitchFamily="18" charset="0"/>
              </a:rPr>
              <a:t>This section summarises both local authority statutory duties on prevention and the wider policy and research environment across health and social care: </a:t>
            </a:r>
          </a:p>
          <a:p>
            <a:pPr lvl="0">
              <a:lnSpc>
                <a:spcPct val="120000"/>
              </a:lnSpc>
            </a:pPr>
            <a:endParaRPr lang="en-GB" sz="1600" b="1" kern="100" dirty="0">
              <a:solidFill>
                <a:schemeClr val="tx2"/>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9262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BE7487-D93B-4619-BA14-596C4589EB9B}"/>
              </a:ext>
            </a:extLst>
          </p:cNvPr>
          <p:cNvSpPr txBox="1"/>
          <p:nvPr/>
        </p:nvSpPr>
        <p:spPr>
          <a:xfrm>
            <a:off x="367179" y="175790"/>
            <a:ext cx="98472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Arial"/>
              </a:rPr>
              <a:t>4. The local picture</a:t>
            </a:r>
          </a:p>
        </p:txBody>
      </p:sp>
      <p:sp>
        <p:nvSpPr>
          <p:cNvPr id="3" name="Rectangle 2">
            <a:extLst>
              <a:ext uri="{FF2B5EF4-FFF2-40B4-BE49-F238E27FC236}">
                <a16:creationId xmlns:a16="http://schemas.microsoft.com/office/drawing/2014/main" id="{5089B1DA-3852-9DD3-3258-CF6879E8532D}"/>
              </a:ext>
            </a:extLst>
          </p:cNvPr>
          <p:cNvSpPr/>
          <p:nvPr/>
        </p:nvSpPr>
        <p:spPr>
          <a:xfrm>
            <a:off x="367179" y="1003853"/>
            <a:ext cx="11301790" cy="5032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endParaRPr lang="en-GB" sz="1500" dirty="0">
              <a:solidFill>
                <a:schemeClr val="tx1"/>
              </a:solidFill>
            </a:endParaRPr>
          </a:p>
          <a:p>
            <a:pPr lvl="1"/>
            <a:endParaRPr lang="en-GB" sz="1500" dirty="0">
              <a:solidFill>
                <a:schemeClr val="tx1"/>
              </a:solidFill>
            </a:endParaRPr>
          </a:p>
          <a:p>
            <a:pPr lvl="1"/>
            <a:endParaRPr lang="en-GB" sz="1600" dirty="0">
              <a:solidFill>
                <a:schemeClr val="tx1"/>
              </a:solidFill>
            </a:endParaRPr>
          </a:p>
        </p:txBody>
      </p:sp>
      <p:sp>
        <p:nvSpPr>
          <p:cNvPr id="2" name="Rectangle 1">
            <a:extLst>
              <a:ext uri="{FF2B5EF4-FFF2-40B4-BE49-F238E27FC236}">
                <a16:creationId xmlns:a16="http://schemas.microsoft.com/office/drawing/2014/main" id="{48664B5E-9AD7-4B65-0E6B-57733462CB2D}"/>
              </a:ext>
            </a:extLst>
          </p:cNvPr>
          <p:cNvSpPr/>
          <p:nvPr/>
        </p:nvSpPr>
        <p:spPr>
          <a:xfrm>
            <a:off x="367179" y="1003853"/>
            <a:ext cx="10941181" cy="5032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285750" indent="-285750">
              <a:buFont typeface="Arial" panose="020B0604020202020204" pitchFamily="34" charset="0"/>
              <a:buChar char="•"/>
            </a:pPr>
            <a:endParaRPr lang="en-GB" sz="1500" dirty="0">
              <a:solidFill>
                <a:schemeClr val="tx1"/>
              </a:solidFill>
            </a:endParaRPr>
          </a:p>
        </p:txBody>
      </p:sp>
      <p:sp>
        <p:nvSpPr>
          <p:cNvPr id="7" name="Rectangle 6">
            <a:extLst>
              <a:ext uri="{FF2B5EF4-FFF2-40B4-BE49-F238E27FC236}">
                <a16:creationId xmlns:a16="http://schemas.microsoft.com/office/drawing/2014/main" id="{954E2C87-0FFC-50BF-5BE3-E2002DD984B5}"/>
              </a:ext>
            </a:extLst>
          </p:cNvPr>
          <p:cNvSpPr/>
          <p:nvPr/>
        </p:nvSpPr>
        <p:spPr>
          <a:xfrm>
            <a:off x="367178" y="912986"/>
            <a:ext cx="6768165" cy="5458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normAutofit fontScale="92500" lnSpcReduction="20000"/>
          </a:bodyPr>
          <a:lstStyle/>
          <a:p>
            <a:pPr lvl="0">
              <a:lnSpc>
                <a:spcPct val="110000"/>
              </a:lnSpc>
            </a:pPr>
            <a:r>
              <a:rPr lang="en-GB" sz="1300" kern="100" dirty="0">
                <a:solidFill>
                  <a:schemeClr val="tx1"/>
                </a:solidFill>
                <a:ea typeface="Calibri" panose="020F0502020204030204" pitchFamily="34" charset="0"/>
                <a:cs typeface="Times New Roman" panose="02020603050405020304" pitchFamily="18" charset="0"/>
              </a:rPr>
              <a:t>This Prevention Plan is part of a wider, system-wide approach and commitment to prevention – articulated in a range of wider plans that are summarised below:</a:t>
            </a:r>
          </a:p>
          <a:p>
            <a:pPr marL="180975" indent="-180975">
              <a:spcBef>
                <a:spcPts val="600"/>
              </a:spcBef>
              <a:spcAft>
                <a:spcPts val="600"/>
              </a:spcAft>
              <a:buFont typeface="Arial" panose="020B0604020202020204" pitchFamily="34" charset="0"/>
              <a:buChar char="•"/>
            </a:pPr>
            <a:r>
              <a:rPr lang="en-GB" sz="1300" b="1" kern="100" dirty="0">
                <a:solidFill>
                  <a:schemeClr val="tx1"/>
                </a:solidFill>
                <a:effectLst/>
                <a:ea typeface="Calibri" panose="020F0502020204030204" pitchFamily="34" charset="0"/>
                <a:cs typeface="Times New Roman" panose="02020603050405020304" pitchFamily="18" charset="0"/>
              </a:rPr>
              <a:t>Joint Health and</a:t>
            </a:r>
            <a:r>
              <a:rPr lang="en-GB" sz="1300" b="1" kern="100" dirty="0">
                <a:solidFill>
                  <a:schemeClr val="tx1"/>
                </a:solidFill>
                <a:ea typeface="Calibri" panose="020F0502020204030204" pitchFamily="34" charset="0"/>
                <a:cs typeface="Times New Roman" panose="02020603050405020304" pitchFamily="18" charset="0"/>
              </a:rPr>
              <a:t> Wellbeing Strategy</a:t>
            </a:r>
            <a:r>
              <a:rPr lang="en-GB" sz="1300" kern="100" dirty="0">
                <a:solidFill>
                  <a:schemeClr val="tx1"/>
                </a:solidFill>
                <a:ea typeface="Calibri" panose="020F0502020204030204" pitchFamily="34" charset="0"/>
                <a:cs typeface="Times New Roman" panose="02020603050405020304" pitchFamily="18" charset="0"/>
              </a:rPr>
              <a:t>. Outcomes for ‘ageing well’ include “be able to manage their health, including health behaviours, recognising and acting on symptoms and managing any long-term conditions” and “Have increased opportunities to have an early diagnosis of health conditions and be provided with appropriate care to manage a condition before it becomes more serious” and priorities include “</a:t>
            </a:r>
            <a:r>
              <a:rPr lang="en-GB" sz="1300" dirty="0">
                <a:solidFill>
                  <a:schemeClr val="tx1"/>
                </a:solidFill>
              </a:rPr>
              <a:t>Addressing wider determinants of health”.</a:t>
            </a:r>
            <a:endParaRPr lang="en-GB" sz="1300" kern="100" dirty="0">
              <a:solidFill>
                <a:schemeClr val="tx1"/>
              </a:solidFill>
              <a:effectLst/>
              <a:ea typeface="Calibri" panose="020F0502020204030204" pitchFamily="34" charset="0"/>
              <a:cs typeface="Times New Roman" panose="02020603050405020304" pitchFamily="18" charset="0"/>
            </a:endParaRPr>
          </a:p>
          <a:p>
            <a:pPr marL="180975" lvl="0" indent="-180975">
              <a:lnSpc>
                <a:spcPct val="110000"/>
              </a:lnSpc>
              <a:buFont typeface="Arial" panose="020B0604020202020204" pitchFamily="34" charset="0"/>
              <a:buChar char="•"/>
            </a:pPr>
            <a:r>
              <a:rPr lang="en-GB" sz="1300" b="1" kern="100" dirty="0">
                <a:solidFill>
                  <a:schemeClr val="tx1"/>
                </a:solidFill>
                <a:ea typeface="Calibri" panose="020F0502020204030204" pitchFamily="34" charset="0"/>
                <a:cs typeface="Times New Roman" panose="02020603050405020304" pitchFamily="18" charset="0"/>
              </a:rPr>
              <a:t>System priorities for Baking and Dagenham 2024-24.  </a:t>
            </a:r>
            <a:r>
              <a:rPr lang="en-GB" sz="1300" kern="100" dirty="0">
                <a:solidFill>
                  <a:schemeClr val="tx1"/>
                </a:solidFill>
                <a:ea typeface="Calibri" panose="020F0502020204030204" pitchFamily="34" charset="0"/>
                <a:cs typeface="Times New Roman" panose="02020603050405020304" pitchFamily="18" charset="0"/>
              </a:rPr>
              <a:t>Draft health and care partnership priorities are:</a:t>
            </a:r>
          </a:p>
          <a:p>
            <a:pPr marL="452438" lvl="1" indent="-269875">
              <a:lnSpc>
                <a:spcPct val="110000"/>
              </a:lnSpc>
              <a:buFont typeface="Courier New" panose="02070309020205020404" pitchFamily="49" charset="0"/>
              <a:buChar char="o"/>
            </a:pPr>
            <a:r>
              <a:rPr lang="en-GB" sz="1300" kern="100" dirty="0">
                <a:solidFill>
                  <a:schemeClr val="tx1"/>
                </a:solidFill>
                <a:ea typeface="Calibri" panose="020F0502020204030204" pitchFamily="34" charset="0"/>
                <a:cs typeface="Times New Roman" panose="02020603050405020304" pitchFamily="18" charset="0"/>
              </a:rPr>
              <a:t>Development of locality and integrated neighbourhood teams across health, care and community / voluntary sector partners taking an all-age approach; and </a:t>
            </a:r>
          </a:p>
          <a:p>
            <a:pPr marL="452438" lvl="1" indent="-269875">
              <a:lnSpc>
                <a:spcPct val="110000"/>
              </a:lnSpc>
              <a:buFont typeface="Courier New" panose="02070309020205020404" pitchFamily="49" charset="0"/>
              <a:buChar char="o"/>
            </a:pPr>
            <a:r>
              <a:rPr lang="en-GB" sz="1300" kern="100" dirty="0">
                <a:solidFill>
                  <a:schemeClr val="tx1"/>
                </a:solidFill>
                <a:ea typeface="Calibri" panose="020F0502020204030204" pitchFamily="34" charset="0"/>
                <a:cs typeface="Times New Roman" panose="02020603050405020304" pitchFamily="18" charset="0"/>
              </a:rPr>
              <a:t>Developing a proactive and prevention approach to delivery of services. </a:t>
            </a:r>
          </a:p>
          <a:p>
            <a:pPr marL="182563" lvl="1">
              <a:lnSpc>
                <a:spcPct val="110000"/>
              </a:lnSpc>
            </a:pPr>
            <a:endParaRPr lang="en-GB" sz="1300" b="1" kern="100" dirty="0">
              <a:solidFill>
                <a:schemeClr val="tx1"/>
              </a:solidFill>
              <a:ea typeface="Calibri" panose="020F0502020204030204" pitchFamily="34" charset="0"/>
              <a:cs typeface="Times New Roman" panose="02020603050405020304" pitchFamily="18" charset="0"/>
            </a:endParaRPr>
          </a:p>
          <a:p>
            <a:pPr marL="177800" lvl="1" indent="-177800">
              <a:lnSpc>
                <a:spcPct val="110000"/>
              </a:lnSpc>
              <a:buFont typeface="Arial" panose="020B0604020202020204" pitchFamily="34" charset="0"/>
              <a:buChar char="•"/>
            </a:pPr>
            <a:r>
              <a:rPr lang="en-GB" sz="1300" b="1" kern="100" dirty="0">
                <a:solidFill>
                  <a:schemeClr val="tx1"/>
                </a:solidFill>
                <a:ea typeface="Calibri" panose="020F0502020204030204" pitchFamily="34" charset="0"/>
                <a:cs typeface="Times New Roman" panose="02020603050405020304" pitchFamily="18" charset="0"/>
              </a:rPr>
              <a:t>Adults and Communities Strategy 2024</a:t>
            </a:r>
            <a:r>
              <a:rPr lang="en-GB" sz="1300" b="1" kern="100" dirty="0">
                <a:solidFill>
                  <a:schemeClr val="tx2"/>
                </a:solidFill>
                <a:ea typeface="Calibri" panose="020F0502020204030204" pitchFamily="34" charset="0"/>
                <a:cs typeface="Times New Roman" panose="02020603050405020304" pitchFamily="18" charset="0"/>
              </a:rPr>
              <a:t>: </a:t>
            </a:r>
            <a:r>
              <a:rPr lang="en-GB" sz="1300" kern="100" dirty="0">
                <a:solidFill>
                  <a:schemeClr val="tx1"/>
                </a:solidFill>
                <a:ea typeface="Calibri" panose="020F0502020204030204" pitchFamily="34" charset="0"/>
                <a:cs typeface="Times New Roman" panose="02020603050405020304" pitchFamily="18" charset="0"/>
              </a:rPr>
              <a:t>Work has started to develop a partnership strategy to articulate shared priorities and how we will achieve these with communities. This Prevention Plan forms part of this wider strategy.</a:t>
            </a:r>
          </a:p>
          <a:p>
            <a:pPr marL="180975" indent="-180975">
              <a:spcBef>
                <a:spcPts val="600"/>
              </a:spcBef>
              <a:spcAft>
                <a:spcPts val="600"/>
              </a:spcAft>
              <a:buFont typeface="Arial" panose="020B0604020202020204" pitchFamily="34" charset="0"/>
              <a:buChar char="•"/>
            </a:pPr>
            <a:r>
              <a:rPr lang="en-GB" sz="1300" b="1" kern="100" dirty="0">
                <a:solidFill>
                  <a:schemeClr val="tx1"/>
                </a:solidFill>
                <a:ea typeface="Calibri" panose="020F0502020204030204" pitchFamily="34" charset="0"/>
                <a:cs typeface="Times New Roman" panose="02020603050405020304" pitchFamily="18" charset="0"/>
              </a:rPr>
              <a:t>The 2023-26 Corporate Plan </a:t>
            </a:r>
            <a:r>
              <a:rPr lang="en-GB" sz="1300" kern="100" dirty="0">
                <a:solidFill>
                  <a:schemeClr val="tx1"/>
                </a:solidFill>
                <a:ea typeface="Calibri" panose="020F0502020204030204" pitchFamily="34" charset="0"/>
                <a:cs typeface="Times New Roman" panose="02020603050405020304" pitchFamily="18" charset="0"/>
              </a:rPr>
              <a:t>from the local authority includes a principle of ‘prevention and early intervention’ to be applied to work across the whole council.</a:t>
            </a:r>
          </a:p>
          <a:p>
            <a:pPr marL="180975" indent="-180975">
              <a:spcBef>
                <a:spcPts val="600"/>
              </a:spcBef>
              <a:spcAft>
                <a:spcPts val="600"/>
              </a:spcAft>
              <a:buFont typeface="Arial" panose="020B0604020202020204" pitchFamily="34" charset="0"/>
              <a:buChar char="•"/>
            </a:pPr>
            <a:r>
              <a:rPr lang="en-GB" sz="1300" b="1" kern="100" dirty="0">
                <a:solidFill>
                  <a:schemeClr val="tx1"/>
                </a:solidFill>
                <a:ea typeface="Calibri" panose="020F0502020204030204" pitchFamily="34" charset="0"/>
                <a:cs typeface="Times New Roman" panose="02020603050405020304" pitchFamily="18" charset="0"/>
              </a:rPr>
              <a:t>Adult social care vision and values: </a:t>
            </a:r>
            <a:r>
              <a:rPr lang="en-GB" sz="1300" kern="100" dirty="0">
                <a:solidFill>
                  <a:schemeClr val="tx1"/>
                </a:solidFill>
                <a:ea typeface="Calibri" panose="020F0502020204030204" pitchFamily="34" charset="0"/>
                <a:cs typeface="Times New Roman" panose="02020603050405020304" pitchFamily="18" charset="0"/>
              </a:rPr>
              <a:t>The vision for adult social care in Barking and Dagenham is living safe, happy, healthy lives, with support that keeps people well and as independent as possible.</a:t>
            </a:r>
          </a:p>
          <a:p>
            <a:pPr marL="180975" indent="-180975">
              <a:spcBef>
                <a:spcPts val="600"/>
              </a:spcBef>
              <a:spcAft>
                <a:spcPts val="600"/>
              </a:spcAft>
              <a:buFont typeface="Arial" panose="020B0604020202020204" pitchFamily="34" charset="0"/>
              <a:buChar char="•"/>
            </a:pPr>
            <a:r>
              <a:rPr lang="en-GB" sz="1300" b="1" kern="100" dirty="0">
                <a:solidFill>
                  <a:schemeClr val="tx1"/>
                </a:solidFill>
                <a:ea typeface="Calibri" panose="020F0502020204030204" pitchFamily="34" charset="0"/>
                <a:cs typeface="Times New Roman" panose="02020603050405020304" pitchFamily="18" charset="0"/>
              </a:rPr>
              <a:t>2023 Adult social care improvement plan: </a:t>
            </a:r>
            <a:r>
              <a:rPr lang="en-GB" sz="1300" kern="100" dirty="0">
                <a:solidFill>
                  <a:schemeClr val="tx1"/>
                </a:solidFill>
                <a:ea typeface="Calibri" panose="020F0502020204030204" pitchFamily="34" charset="0"/>
                <a:cs typeface="Times New Roman" panose="02020603050405020304" pitchFamily="18" charset="0"/>
              </a:rPr>
              <a:t>The improvement plan includes actions to prioritise prevention. </a:t>
            </a:r>
            <a:endParaRPr lang="en-GB" sz="1300" kern="100" dirty="0">
              <a:solidFill>
                <a:schemeClr val="tx2"/>
              </a:solidFill>
              <a:ea typeface="Calibri" panose="020F0502020204030204" pitchFamily="34" charset="0"/>
              <a:cs typeface="Times New Roman" panose="02020603050405020304" pitchFamily="18" charset="0"/>
            </a:endParaRPr>
          </a:p>
          <a:p>
            <a:pPr marL="180975" indent="-180975">
              <a:spcBef>
                <a:spcPts val="600"/>
              </a:spcBef>
              <a:spcAft>
                <a:spcPts val="600"/>
              </a:spcAft>
              <a:buFont typeface="Arial" panose="020B0604020202020204" pitchFamily="34" charset="0"/>
              <a:buChar char="•"/>
            </a:pPr>
            <a:r>
              <a:rPr lang="en-GB" sz="1300" b="1" kern="100" dirty="0">
                <a:solidFill>
                  <a:schemeClr val="tx1"/>
                </a:solidFill>
                <a:ea typeface="Calibri" panose="020F0502020204030204" pitchFamily="34" charset="0"/>
                <a:cs typeface="Times New Roman" panose="02020603050405020304" pitchFamily="18" charset="0"/>
              </a:rPr>
              <a:t>Director of Public Health report 2023 </a:t>
            </a:r>
            <a:r>
              <a:rPr lang="en-GB" sz="1300" kern="100" dirty="0">
                <a:solidFill>
                  <a:schemeClr val="tx1"/>
                </a:solidFill>
                <a:ea typeface="Calibri" panose="020F0502020204030204" pitchFamily="34" charset="0"/>
                <a:cs typeface="Times New Roman" panose="02020603050405020304" pitchFamily="18" charset="0"/>
              </a:rPr>
              <a:t>recommends shared outcomes on three topics, one of which is: “</a:t>
            </a:r>
            <a:r>
              <a:rPr lang="en-GB" sz="1300" kern="100" dirty="0">
                <a:solidFill>
                  <a:schemeClr val="tx1"/>
                </a:solidFill>
                <a:effectLst/>
                <a:ea typeface="Calibri" panose="020F0502020204030204" pitchFamily="34" charset="0"/>
                <a:cs typeface="Times New Roman" panose="02020603050405020304" pitchFamily="18" charset="0"/>
              </a:rPr>
              <a:t>Preventing and managing long term conditions, ensuring early diagnosis and pathways are clear to support early intervention”,</a:t>
            </a:r>
            <a:endParaRPr lang="en-GB" sz="1300" kern="100" dirty="0">
              <a:solidFill>
                <a:schemeClr val="tx1"/>
              </a:solidFill>
              <a:ea typeface="Calibri" panose="020F0502020204030204" pitchFamily="34" charset="0"/>
              <a:cs typeface="Times New Roman" panose="02020603050405020304" pitchFamily="18" charset="0"/>
            </a:endParaRPr>
          </a:p>
          <a:p>
            <a:pPr marL="180975" lvl="0" indent="-180975">
              <a:spcBef>
                <a:spcPts val="600"/>
              </a:spcBef>
              <a:spcAft>
                <a:spcPts val="600"/>
              </a:spcAft>
              <a:buFont typeface="Arial" panose="020B0604020202020204" pitchFamily="34" charset="0"/>
              <a:buChar char="•"/>
            </a:pPr>
            <a:r>
              <a:rPr lang="en-GB" sz="1300" b="1" kern="100" dirty="0">
                <a:solidFill>
                  <a:schemeClr val="tx1"/>
                </a:solidFill>
                <a:effectLst/>
                <a:ea typeface="Calibri" panose="020F0502020204030204" pitchFamily="34" charset="0"/>
                <a:cs typeface="Times New Roman" panose="02020603050405020304" pitchFamily="18" charset="0"/>
              </a:rPr>
              <a:t>Joint Strateg</a:t>
            </a:r>
            <a:r>
              <a:rPr lang="en-GB" sz="1300" b="1" kern="100" dirty="0">
                <a:solidFill>
                  <a:schemeClr val="tx1"/>
                </a:solidFill>
                <a:ea typeface="Calibri" panose="020F0502020204030204" pitchFamily="34" charset="0"/>
                <a:cs typeface="Times New Roman" panose="02020603050405020304" pitchFamily="18" charset="0"/>
              </a:rPr>
              <a:t>ic Needs Assessment 2023 </a:t>
            </a:r>
            <a:r>
              <a:rPr lang="en-GB" sz="1300" kern="100" dirty="0">
                <a:solidFill>
                  <a:schemeClr val="tx1"/>
                </a:solidFill>
                <a:ea typeface="Calibri" panose="020F0502020204030204" pitchFamily="34" charset="0"/>
                <a:cs typeface="Times New Roman" panose="02020603050405020304" pitchFamily="18" charset="0"/>
              </a:rPr>
              <a:t>includes information on current health and care needs in the borough.</a:t>
            </a:r>
          </a:p>
        </p:txBody>
      </p:sp>
      <p:sp>
        <p:nvSpPr>
          <p:cNvPr id="5" name="Rectangle 4">
            <a:extLst>
              <a:ext uri="{FF2B5EF4-FFF2-40B4-BE49-F238E27FC236}">
                <a16:creationId xmlns:a16="http://schemas.microsoft.com/office/drawing/2014/main" id="{24F8C76C-21E7-4D17-D93C-1651CB4A2697}"/>
              </a:ext>
            </a:extLst>
          </p:cNvPr>
          <p:cNvSpPr/>
          <p:nvPr/>
        </p:nvSpPr>
        <p:spPr>
          <a:xfrm>
            <a:off x="7495953" y="912987"/>
            <a:ext cx="3812407" cy="5032026"/>
          </a:xfrm>
          <a:prstGeom prst="rect">
            <a:avLst/>
          </a:prstGeom>
          <a:noFill/>
          <a:ln>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normAutofit lnSpcReduction="10000"/>
          </a:bodyPr>
          <a:lstStyle/>
          <a:p>
            <a:pPr lvl="0">
              <a:lnSpc>
                <a:spcPct val="120000"/>
              </a:lnSpc>
            </a:pPr>
            <a:r>
              <a:rPr lang="en-GB" sz="1600" b="1" kern="100" dirty="0">
                <a:solidFill>
                  <a:schemeClr val="tx2"/>
                </a:solidFill>
                <a:ea typeface="Calibri" panose="020F0502020204030204" pitchFamily="34" charset="0"/>
                <a:cs typeface="Times New Roman" panose="02020603050405020304" pitchFamily="18" charset="0"/>
              </a:rPr>
              <a:t>Insights and people’s experiences</a:t>
            </a:r>
          </a:p>
          <a:p>
            <a:pPr lvl="0">
              <a:lnSpc>
                <a:spcPct val="120000"/>
              </a:lnSpc>
            </a:pPr>
            <a:endParaRPr lang="en-GB" sz="1600" b="1" kern="100" dirty="0">
              <a:solidFill>
                <a:schemeClr val="tx2"/>
              </a:solidFill>
              <a:effectLst/>
              <a:ea typeface="Calibri" panose="020F0502020204030204" pitchFamily="34" charset="0"/>
              <a:cs typeface="Times New Roman" panose="02020603050405020304" pitchFamily="18" charset="0"/>
            </a:endParaRPr>
          </a:p>
          <a:p>
            <a:pPr lvl="0"/>
            <a:r>
              <a:rPr lang="en-GB" sz="1200" kern="100" dirty="0">
                <a:solidFill>
                  <a:schemeClr val="tx1"/>
                </a:solidFill>
                <a:latin typeface="+mj-lt"/>
                <a:ea typeface="Calibri" panose="020F0502020204030204" pitchFamily="34" charset="0"/>
                <a:cs typeface="Times New Roman" panose="02020603050405020304" pitchFamily="18" charset="0"/>
              </a:rPr>
              <a:t>Insights from residents, people with lived experience of support and partners in relation to prevention include the following:</a:t>
            </a:r>
          </a:p>
          <a:p>
            <a:pPr lvl="0"/>
            <a:endParaRPr lang="en-GB" sz="1200" kern="100" dirty="0">
              <a:solidFill>
                <a:schemeClr val="tx1"/>
              </a:solidFill>
              <a:latin typeface="+mj-lt"/>
              <a:ea typeface="Calibri" panose="020F0502020204030204" pitchFamily="34" charset="0"/>
              <a:cs typeface="Times New Roman" panose="02020603050405020304" pitchFamily="18" charset="0"/>
            </a:endParaRPr>
          </a:p>
          <a:p>
            <a:pPr marL="285750" lvl="0" indent="-285750">
              <a:spcAft>
                <a:spcPts val="600"/>
              </a:spcAft>
              <a:buFont typeface="Arial" panose="020B0604020202020204" pitchFamily="34" charset="0"/>
              <a:buChar char="•"/>
            </a:pPr>
            <a:r>
              <a:rPr lang="en-GB" sz="1200" dirty="0">
                <a:solidFill>
                  <a:schemeClr val="tx1"/>
                </a:solidFill>
                <a:latin typeface="+mj-lt"/>
                <a:ea typeface="Calibri" panose="020F0502020204030204" pitchFamily="34" charset="0"/>
              </a:rPr>
              <a:t>Community, families and connections are important. </a:t>
            </a:r>
          </a:p>
          <a:p>
            <a:pPr marL="285750" indent="-285750">
              <a:spcAft>
                <a:spcPts val="600"/>
              </a:spcAft>
              <a:buFont typeface="Arial" panose="020B0604020202020204" pitchFamily="34" charset="0"/>
              <a:buChar char="•"/>
            </a:pPr>
            <a:r>
              <a:rPr lang="en-GB" sz="1200" dirty="0">
                <a:solidFill>
                  <a:schemeClr val="tx1"/>
                </a:solidFill>
                <a:latin typeface="+mj-lt"/>
                <a:ea typeface="Calibri" panose="020F0502020204030204" pitchFamily="34" charset="0"/>
              </a:rPr>
              <a:t>There is a need to consider the affordability of healthy lifestyles and activities.</a:t>
            </a:r>
          </a:p>
          <a:p>
            <a:pPr marL="285750" indent="-285750">
              <a:spcAft>
                <a:spcPts val="600"/>
              </a:spcAft>
              <a:buFont typeface="Arial" panose="020B0604020202020204" pitchFamily="34" charset="0"/>
              <a:buChar char="•"/>
            </a:pPr>
            <a:r>
              <a:rPr lang="en-GB" sz="1200" dirty="0">
                <a:solidFill>
                  <a:schemeClr val="tx1"/>
                </a:solidFill>
                <a:latin typeface="+mj-lt"/>
                <a:ea typeface="Calibri" panose="020F0502020204030204" pitchFamily="34" charset="0"/>
              </a:rPr>
              <a:t>Information and advice helps people get issues resolved at an early stage but is often not easy to understand. It can be hard to know what support is out there and what activities area available locally.</a:t>
            </a:r>
          </a:p>
          <a:p>
            <a:pPr marL="285750" indent="-285750">
              <a:spcAft>
                <a:spcPts val="600"/>
              </a:spcAft>
              <a:buFont typeface="Arial" panose="020B0604020202020204" pitchFamily="34" charset="0"/>
              <a:buChar char="•"/>
            </a:pPr>
            <a:r>
              <a:rPr lang="en-GB" sz="1200" dirty="0">
                <a:solidFill>
                  <a:schemeClr val="tx1"/>
                </a:solidFill>
                <a:latin typeface="+mj-lt"/>
                <a:ea typeface="Calibri" panose="020F0502020204030204" pitchFamily="34" charset="0"/>
              </a:rPr>
              <a:t>Help at an early stage is important and could be more accessible.</a:t>
            </a:r>
          </a:p>
          <a:p>
            <a:pPr marL="285750" indent="-285750">
              <a:spcAft>
                <a:spcPts val="600"/>
              </a:spcAft>
              <a:buFont typeface="Arial" panose="020B0604020202020204" pitchFamily="34" charset="0"/>
              <a:buChar char="•"/>
            </a:pPr>
            <a:r>
              <a:rPr lang="en-GB" sz="1200" dirty="0">
                <a:solidFill>
                  <a:schemeClr val="tx1"/>
                </a:solidFill>
                <a:latin typeface="+mj-lt"/>
                <a:ea typeface="Calibri" panose="020F0502020204030204" pitchFamily="34" charset="0"/>
              </a:rPr>
              <a:t>Technology has a role to play in helping people stay well and connect with others.</a:t>
            </a:r>
          </a:p>
          <a:p>
            <a:pPr marL="285750" indent="-285750">
              <a:spcAft>
                <a:spcPts val="600"/>
              </a:spcAft>
              <a:buFont typeface="Arial" panose="020B0604020202020204" pitchFamily="34" charset="0"/>
              <a:buChar char="•"/>
            </a:pPr>
            <a:r>
              <a:rPr lang="en-GB" sz="1200" dirty="0">
                <a:solidFill>
                  <a:schemeClr val="tx1"/>
                </a:solidFill>
                <a:latin typeface="+mj-lt"/>
                <a:ea typeface="Calibri" panose="020F0502020204030204" pitchFamily="34" charset="0"/>
              </a:rPr>
              <a:t>Proactive help and communication is helpful. </a:t>
            </a:r>
          </a:p>
          <a:p>
            <a:pPr marL="285750" indent="-285750">
              <a:spcAft>
                <a:spcPts val="600"/>
              </a:spcAft>
              <a:buFont typeface="Arial" panose="020B0604020202020204" pitchFamily="34" charset="0"/>
              <a:buChar char="•"/>
            </a:pPr>
            <a:r>
              <a:rPr lang="en-GB" sz="1200" dirty="0">
                <a:solidFill>
                  <a:schemeClr val="tx1"/>
                </a:solidFill>
                <a:latin typeface="+mj-lt"/>
                <a:ea typeface="Calibri" panose="020F0502020204030204" pitchFamily="34" charset="0"/>
              </a:rPr>
              <a:t>The quality of conversations between staff and residents is important. </a:t>
            </a:r>
          </a:p>
          <a:p>
            <a:pPr marL="285750" indent="-285750">
              <a:spcAft>
                <a:spcPts val="600"/>
              </a:spcAft>
              <a:buFont typeface="Arial" panose="020B0604020202020204" pitchFamily="34" charset="0"/>
              <a:buChar char="•"/>
            </a:pPr>
            <a:r>
              <a:rPr lang="en-GB" sz="1200" dirty="0">
                <a:solidFill>
                  <a:schemeClr val="tx1"/>
                </a:solidFill>
                <a:latin typeface="+mj-lt"/>
                <a:ea typeface="Calibri" panose="020F0502020204030204" pitchFamily="34" charset="0"/>
              </a:rPr>
              <a:t>Behaviour change takes time.</a:t>
            </a:r>
            <a:endParaRPr lang="en-GB" sz="1200" dirty="0">
              <a:solidFill>
                <a:schemeClr val="tx1"/>
              </a:solidFill>
              <a:effectLst/>
              <a:latin typeface="+mj-lt"/>
              <a:ea typeface="Calibri" panose="020F0502020204030204" pitchFamily="34" charset="0"/>
            </a:endParaRPr>
          </a:p>
          <a:p>
            <a:pPr lvl="0">
              <a:lnSpc>
                <a:spcPct val="120000"/>
              </a:lnSpc>
            </a:pPr>
            <a:endParaRPr lang="en-GB" sz="1600" b="1" kern="100" dirty="0">
              <a:solidFill>
                <a:schemeClr val="tx2"/>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5656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92E10-6231-DB6C-FAF9-6B610A06657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A2EB937-9914-2050-89DF-F4EFCC9EE4EF}"/>
              </a:ext>
            </a:extLst>
          </p:cNvPr>
          <p:cNvSpPr txBox="1"/>
          <p:nvPr/>
        </p:nvSpPr>
        <p:spPr>
          <a:xfrm>
            <a:off x="367179" y="76683"/>
            <a:ext cx="98472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Arial"/>
              </a:rPr>
              <a:t>5. What action has been taken so far?</a:t>
            </a:r>
          </a:p>
        </p:txBody>
      </p:sp>
      <p:sp>
        <p:nvSpPr>
          <p:cNvPr id="3" name="Rectangle 2">
            <a:extLst>
              <a:ext uri="{FF2B5EF4-FFF2-40B4-BE49-F238E27FC236}">
                <a16:creationId xmlns:a16="http://schemas.microsoft.com/office/drawing/2014/main" id="{ABCDFA33-E056-6D86-38E0-59054EFCE3E1}"/>
              </a:ext>
            </a:extLst>
          </p:cNvPr>
          <p:cNvSpPr/>
          <p:nvPr/>
        </p:nvSpPr>
        <p:spPr>
          <a:xfrm>
            <a:off x="367179" y="1003853"/>
            <a:ext cx="11301790" cy="5032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endParaRPr lang="en-GB" sz="1500" dirty="0">
              <a:solidFill>
                <a:schemeClr val="tx1"/>
              </a:solidFill>
            </a:endParaRPr>
          </a:p>
          <a:p>
            <a:pPr lvl="1"/>
            <a:endParaRPr lang="en-GB" sz="1500" dirty="0">
              <a:solidFill>
                <a:schemeClr val="tx1"/>
              </a:solidFill>
            </a:endParaRPr>
          </a:p>
          <a:p>
            <a:pPr lvl="1"/>
            <a:endParaRPr lang="en-GB" sz="1600" dirty="0">
              <a:solidFill>
                <a:schemeClr val="tx1"/>
              </a:solidFill>
            </a:endParaRPr>
          </a:p>
        </p:txBody>
      </p:sp>
      <p:sp>
        <p:nvSpPr>
          <p:cNvPr id="2" name="Rectangle 1">
            <a:extLst>
              <a:ext uri="{FF2B5EF4-FFF2-40B4-BE49-F238E27FC236}">
                <a16:creationId xmlns:a16="http://schemas.microsoft.com/office/drawing/2014/main" id="{BCEBFCD5-8A8A-6D0C-F064-016880222001}"/>
              </a:ext>
            </a:extLst>
          </p:cNvPr>
          <p:cNvSpPr/>
          <p:nvPr/>
        </p:nvSpPr>
        <p:spPr>
          <a:xfrm>
            <a:off x="367179" y="1003853"/>
            <a:ext cx="10941181" cy="5032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marL="285750" indent="-285750">
              <a:buFont typeface="Arial" panose="020B0604020202020204" pitchFamily="34" charset="0"/>
              <a:buChar char="•"/>
            </a:pPr>
            <a:endParaRPr lang="en-GB" sz="1500" dirty="0">
              <a:solidFill>
                <a:schemeClr val="tx1"/>
              </a:solidFill>
            </a:endParaRPr>
          </a:p>
        </p:txBody>
      </p:sp>
      <p:sp>
        <p:nvSpPr>
          <p:cNvPr id="7" name="Rectangle 6">
            <a:extLst>
              <a:ext uri="{FF2B5EF4-FFF2-40B4-BE49-F238E27FC236}">
                <a16:creationId xmlns:a16="http://schemas.microsoft.com/office/drawing/2014/main" id="{D281CA22-C361-68B7-7D41-E3D43A8B8761}"/>
              </a:ext>
            </a:extLst>
          </p:cNvPr>
          <p:cNvSpPr/>
          <p:nvPr/>
        </p:nvSpPr>
        <p:spPr>
          <a:xfrm>
            <a:off x="367178" y="995347"/>
            <a:ext cx="11457642" cy="5486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2" rtlCol="0" anchor="t" anchorCtr="0">
            <a:normAutofit/>
          </a:bodyPr>
          <a:lstStyle/>
          <a:p>
            <a:pPr lvl="0"/>
            <a:endParaRPr lang="en-GB" sz="1200" b="1" kern="100" dirty="0">
              <a:solidFill>
                <a:schemeClr val="tx2"/>
              </a:solidFill>
              <a:ea typeface="Calibri" panose="020F0502020204030204" pitchFamily="34" charset="0"/>
              <a:cs typeface="Times New Roman" panose="02020603050405020304" pitchFamily="18" charset="0"/>
            </a:endParaRPr>
          </a:p>
          <a:p>
            <a:pPr lvl="0"/>
            <a:r>
              <a:rPr lang="en-GB" sz="1600" b="1" kern="100" dirty="0">
                <a:solidFill>
                  <a:schemeClr val="tx1"/>
                </a:solidFill>
                <a:ea typeface="Calibri" panose="020F0502020204030204" pitchFamily="34" charset="0"/>
                <a:cs typeface="Times New Roman" panose="02020603050405020304" pitchFamily="18" charset="0"/>
              </a:rPr>
              <a:t>5.1 Gathering expert insights</a:t>
            </a:r>
          </a:p>
          <a:p>
            <a:pPr lvl="0"/>
            <a:endParaRPr lang="en-GB" sz="1200" b="1" kern="100" dirty="0">
              <a:solidFill>
                <a:schemeClr val="tx1"/>
              </a:solidFill>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200" kern="100" dirty="0">
                <a:solidFill>
                  <a:schemeClr val="tx1"/>
                </a:solidFill>
                <a:ea typeface="Calibri" panose="020F0502020204030204" pitchFamily="34" charset="0"/>
                <a:cs typeface="Times New Roman" panose="02020603050405020304" pitchFamily="18" charset="0"/>
              </a:rPr>
              <a:t>An adult social care prevention needs assessment was carried out in November 2023, summarising local evidence and needs.</a:t>
            </a:r>
          </a:p>
          <a:p>
            <a:pPr lvl="0"/>
            <a:endParaRPr lang="en-GB" sz="1200" kern="100" dirty="0">
              <a:solidFill>
                <a:schemeClr val="tx1"/>
              </a:solidFill>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200" kern="100" dirty="0">
                <a:solidFill>
                  <a:schemeClr val="tx1"/>
                </a:solidFill>
                <a:ea typeface="Calibri" panose="020F0502020204030204" pitchFamily="34" charset="0"/>
                <a:cs typeface="Times New Roman" panose="02020603050405020304" pitchFamily="18" charset="0"/>
              </a:rPr>
              <a:t>A peer review of care and health support to adults with a learning disability and autism took place in February 2024.</a:t>
            </a:r>
          </a:p>
          <a:p>
            <a:pPr lvl="0"/>
            <a:endParaRPr lang="en-GB" sz="1200" kern="100" dirty="0">
              <a:solidFill>
                <a:schemeClr val="tx1"/>
              </a:solidFill>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200" kern="100" dirty="0">
                <a:solidFill>
                  <a:schemeClr val="tx1"/>
                </a:solidFill>
                <a:ea typeface="Calibri" panose="020F0502020204030204" pitchFamily="34" charset="0"/>
                <a:cs typeface="Times New Roman" panose="02020603050405020304" pitchFamily="18" charset="0"/>
              </a:rPr>
              <a:t>Insight work into how to develop the front-door of adult social care was carried out in March 2024.</a:t>
            </a:r>
          </a:p>
          <a:p>
            <a:pPr marL="285750" lvl="0" indent="-285750">
              <a:buFont typeface="Arial" panose="020B0604020202020204" pitchFamily="34" charset="0"/>
              <a:buChar char="•"/>
            </a:pPr>
            <a:endParaRPr lang="en-GB" sz="1200" kern="100" dirty="0">
              <a:solidFill>
                <a:schemeClr val="tx1"/>
              </a:solidFill>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200" kern="100" dirty="0">
                <a:solidFill>
                  <a:schemeClr val="tx1"/>
                </a:solidFill>
                <a:ea typeface="Calibri" panose="020F0502020204030204" pitchFamily="34" charset="0"/>
                <a:cs typeface="Times New Roman" panose="02020603050405020304" pitchFamily="18" charset="0"/>
              </a:rPr>
              <a:t>A programme engagement with partners, residents and people with lived experience of care has taken place over the last year to understand what works well and where improvements are needed. </a:t>
            </a:r>
          </a:p>
          <a:p>
            <a:pPr lvl="0"/>
            <a:endParaRPr lang="en-GB" sz="1200" b="1" kern="100" dirty="0">
              <a:solidFill>
                <a:schemeClr val="tx1"/>
              </a:solidFill>
              <a:ea typeface="Calibri" panose="020F0502020204030204" pitchFamily="34" charset="0"/>
              <a:cs typeface="Times New Roman" panose="02020603050405020304" pitchFamily="18" charset="0"/>
            </a:endParaRPr>
          </a:p>
          <a:p>
            <a:pPr lvl="0"/>
            <a:r>
              <a:rPr lang="en-GB" sz="1600" b="1" kern="100" dirty="0">
                <a:solidFill>
                  <a:schemeClr val="tx1"/>
                </a:solidFill>
                <a:ea typeface="Calibri" panose="020F0502020204030204" pitchFamily="34" charset="0"/>
                <a:cs typeface="Times New Roman" panose="02020603050405020304" pitchFamily="18" charset="0"/>
              </a:rPr>
              <a:t>5.2 Reviewing core activity and plans</a:t>
            </a:r>
          </a:p>
          <a:p>
            <a:pPr marL="285750" lvl="0" indent="-285750">
              <a:buFont typeface="Arial" panose="020B0604020202020204" pitchFamily="34" charset="0"/>
              <a:buChar char="•"/>
            </a:pPr>
            <a:endParaRPr lang="en-GB" sz="1200" kern="100" dirty="0">
              <a:solidFill>
                <a:schemeClr val="tx1"/>
              </a:solidFill>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200" kern="100" dirty="0">
                <a:solidFill>
                  <a:schemeClr val="tx1"/>
                </a:solidFill>
                <a:ea typeface="Calibri" panose="020F0502020204030204" pitchFamily="34" charset="0"/>
                <a:cs typeface="Times New Roman" panose="02020603050405020304" pitchFamily="18" charset="0"/>
              </a:rPr>
              <a:t>A review of the Better Care Fund is being planned for 2024.</a:t>
            </a:r>
          </a:p>
          <a:p>
            <a:pPr marL="285750" lvl="0" indent="-285750">
              <a:buFont typeface="Arial" panose="020B0604020202020204" pitchFamily="34" charset="0"/>
              <a:buChar char="•"/>
            </a:pPr>
            <a:endParaRPr lang="en-GB" sz="1200" kern="100" dirty="0">
              <a:solidFill>
                <a:schemeClr val="tx1"/>
              </a:solidFill>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200" kern="100" dirty="0">
                <a:solidFill>
                  <a:schemeClr val="tx1"/>
                </a:solidFill>
                <a:ea typeface="Calibri" panose="020F0502020204030204" pitchFamily="34" charset="0"/>
                <a:cs typeface="Times New Roman" panose="02020603050405020304" pitchFamily="18" charset="0"/>
              </a:rPr>
              <a:t>Work has started to develop an umbrella partnership Adults and Communities Strategy, of which this Prevention Plan forms part.</a:t>
            </a:r>
            <a:endParaRPr lang="en-GB" sz="1200" b="1" kern="100" dirty="0">
              <a:solidFill>
                <a:schemeClr val="tx1"/>
              </a:solidFill>
              <a:ea typeface="Calibri" panose="020F0502020204030204" pitchFamily="34" charset="0"/>
              <a:cs typeface="Times New Roman" panose="02020603050405020304" pitchFamily="18" charset="0"/>
            </a:endParaRPr>
          </a:p>
          <a:p>
            <a:pPr lvl="0"/>
            <a:endParaRPr lang="en-GB" sz="1200" b="1" kern="100" dirty="0">
              <a:solidFill>
                <a:schemeClr val="tx1"/>
              </a:solidFill>
              <a:ea typeface="Calibri" panose="020F0502020204030204" pitchFamily="34" charset="0"/>
              <a:cs typeface="Times New Roman" panose="02020603050405020304" pitchFamily="18" charset="0"/>
            </a:endParaRPr>
          </a:p>
          <a:p>
            <a:pPr lvl="0"/>
            <a:endParaRPr lang="en-GB" sz="1200" b="1" kern="100" dirty="0">
              <a:solidFill>
                <a:schemeClr val="tx1"/>
              </a:solidFill>
              <a:ea typeface="Calibri" panose="020F0502020204030204" pitchFamily="34" charset="0"/>
              <a:cs typeface="Times New Roman" panose="02020603050405020304" pitchFamily="18" charset="0"/>
            </a:endParaRPr>
          </a:p>
          <a:p>
            <a:pPr lvl="0"/>
            <a:endParaRPr lang="en-GB" sz="1200" b="1" kern="100" dirty="0">
              <a:solidFill>
                <a:schemeClr val="tx1"/>
              </a:solidFill>
              <a:ea typeface="Calibri" panose="020F0502020204030204" pitchFamily="34" charset="0"/>
              <a:cs typeface="Times New Roman" panose="02020603050405020304" pitchFamily="18" charset="0"/>
            </a:endParaRPr>
          </a:p>
          <a:p>
            <a:pPr lvl="0"/>
            <a:endParaRPr lang="en-GB" sz="1200" b="1" kern="100" dirty="0">
              <a:solidFill>
                <a:schemeClr val="tx1"/>
              </a:solidFill>
              <a:ea typeface="Calibri" panose="020F0502020204030204" pitchFamily="34" charset="0"/>
              <a:cs typeface="Times New Roman" panose="02020603050405020304" pitchFamily="18" charset="0"/>
            </a:endParaRPr>
          </a:p>
          <a:p>
            <a:pPr lvl="0"/>
            <a:endParaRPr lang="en-GB" sz="1200" b="1" kern="100" dirty="0">
              <a:solidFill>
                <a:schemeClr val="tx1"/>
              </a:solidFill>
              <a:ea typeface="Calibri" panose="020F0502020204030204" pitchFamily="34" charset="0"/>
              <a:cs typeface="Times New Roman" panose="02020603050405020304" pitchFamily="18" charset="0"/>
            </a:endParaRPr>
          </a:p>
          <a:p>
            <a:pPr lvl="0"/>
            <a:endParaRPr lang="en-GB" sz="1600" b="1" kern="100" dirty="0">
              <a:solidFill>
                <a:schemeClr val="tx1"/>
              </a:solidFill>
              <a:ea typeface="Calibri" panose="020F0502020204030204" pitchFamily="34" charset="0"/>
              <a:cs typeface="Times New Roman" panose="02020603050405020304" pitchFamily="18" charset="0"/>
            </a:endParaRPr>
          </a:p>
          <a:p>
            <a:pPr lvl="0"/>
            <a:endParaRPr lang="en-GB" sz="1200" b="1" kern="100" dirty="0">
              <a:solidFill>
                <a:schemeClr val="tx1"/>
              </a:solidFill>
              <a:ea typeface="Calibri" panose="020F0502020204030204" pitchFamily="34" charset="0"/>
              <a:cs typeface="Times New Roman" panose="02020603050405020304" pitchFamily="18" charset="0"/>
            </a:endParaRPr>
          </a:p>
          <a:p>
            <a:pPr lvl="0"/>
            <a:r>
              <a:rPr lang="en-GB" sz="1600" b="1" kern="100" dirty="0">
                <a:solidFill>
                  <a:schemeClr val="tx1"/>
                </a:solidFill>
                <a:ea typeface="Calibri" panose="020F0502020204030204" pitchFamily="34" charset="0"/>
                <a:cs typeface="Times New Roman" panose="02020603050405020304" pitchFamily="18" charset="0"/>
              </a:rPr>
              <a:t>5.3 Strengthening joint working</a:t>
            </a:r>
            <a:endParaRPr lang="en-GB" sz="1600" kern="100" dirty="0">
              <a:solidFill>
                <a:schemeClr val="tx1"/>
              </a:solidFill>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endParaRPr lang="en-GB" sz="1200" kern="100" dirty="0">
              <a:solidFill>
                <a:schemeClr val="tx1"/>
              </a:solidFill>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200" kern="100" dirty="0">
                <a:solidFill>
                  <a:schemeClr val="tx1"/>
                </a:solidFill>
                <a:ea typeface="Calibri" panose="020F0502020204030204" pitchFamily="34" charset="0"/>
                <a:cs typeface="Times New Roman" panose="02020603050405020304" pitchFamily="18" charset="0"/>
              </a:rPr>
              <a:t>Joint working between health, social care and community partners has been strengthened through our place-based partnership, the work and emerging priorities of the Adults Delivery Group.</a:t>
            </a:r>
          </a:p>
          <a:p>
            <a:pPr marL="285750" lvl="0" indent="-285750">
              <a:buFont typeface="Arial" panose="020B0604020202020204" pitchFamily="34" charset="0"/>
              <a:buChar char="•"/>
            </a:pPr>
            <a:endParaRPr lang="en-GB" sz="1200" kern="100" dirty="0">
              <a:solidFill>
                <a:schemeClr val="tx1"/>
              </a:solidFill>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GB" sz="1200" kern="100" dirty="0">
                <a:solidFill>
                  <a:schemeClr val="tx1"/>
                </a:solidFill>
                <a:ea typeface="Calibri" panose="020F0502020204030204" pitchFamily="34" charset="0"/>
                <a:cs typeface="Times New Roman" panose="02020603050405020304" pitchFamily="18" charset="0"/>
              </a:rPr>
              <a:t>Work to strengthen early help through developing integrated, locality-based multi-disciplinary teams has started, and work to develop integrated commissioning is underway.</a:t>
            </a:r>
          </a:p>
          <a:p>
            <a:pPr lvl="0"/>
            <a:endParaRPr lang="en-GB" sz="1600" kern="100" dirty="0">
              <a:solidFill>
                <a:schemeClr val="tx1"/>
              </a:solidFill>
              <a:ea typeface="Calibri" panose="020F0502020204030204" pitchFamily="34" charset="0"/>
              <a:cs typeface="Times New Roman" panose="02020603050405020304" pitchFamily="18" charset="0"/>
            </a:endParaRPr>
          </a:p>
          <a:p>
            <a:pPr lvl="0"/>
            <a:r>
              <a:rPr lang="en-GB" sz="1600" b="1" kern="100" dirty="0">
                <a:solidFill>
                  <a:schemeClr val="tx1"/>
                </a:solidFill>
                <a:ea typeface="Calibri" panose="020F0502020204030204" pitchFamily="34" charset="0"/>
                <a:cs typeface="Times New Roman" panose="02020603050405020304" pitchFamily="18" charset="0"/>
              </a:rPr>
              <a:t>5.4 Developing technology </a:t>
            </a:r>
          </a:p>
          <a:p>
            <a:pPr lvl="0"/>
            <a:endParaRPr lang="en-GB" sz="1200" kern="0" dirty="0">
              <a:solidFill>
                <a:schemeClr val="tx1"/>
              </a:solidFill>
              <a:effectLst/>
              <a:ea typeface="Calibri" panose="020F0502020204030204" pitchFamily="34" charset="0"/>
            </a:endParaRPr>
          </a:p>
          <a:p>
            <a:pPr marL="285750" lvl="0" indent="-285750">
              <a:buFont typeface="Arial" panose="020B0604020202020204" pitchFamily="34" charset="0"/>
              <a:buChar char="•"/>
            </a:pPr>
            <a:r>
              <a:rPr lang="en-GB" sz="1200" kern="0" dirty="0">
                <a:solidFill>
                  <a:schemeClr val="tx1"/>
                </a:solidFill>
                <a:effectLst/>
                <a:ea typeface="Calibri" panose="020F0502020204030204" pitchFamily="34" charset="0"/>
              </a:rPr>
              <a:t>Over the last year, social care has changed from offering only Careline to offering a wider range technology-enabled care focused on data-led prevention, used by over 3000 residents</a:t>
            </a:r>
            <a:r>
              <a:rPr lang="en-GB" sz="1200" kern="0" dirty="0">
                <a:solidFill>
                  <a:schemeClr val="tx1"/>
                </a:solidFill>
                <a:ea typeface="Calibri" panose="020F0502020204030204" pitchFamily="34" charset="0"/>
              </a:rPr>
              <a:t>.</a:t>
            </a:r>
            <a:endParaRPr lang="en-GB" sz="1200" b="1" kern="100" dirty="0">
              <a:solidFill>
                <a:schemeClr val="tx1"/>
              </a:solidFill>
              <a:ea typeface="Calibri" panose="020F0502020204030204" pitchFamily="34" charset="0"/>
              <a:cs typeface="Times New Roman" panose="02020603050405020304" pitchFamily="18" charset="0"/>
            </a:endParaRPr>
          </a:p>
          <a:p>
            <a:pPr lvl="0">
              <a:lnSpc>
                <a:spcPct val="120000"/>
              </a:lnSpc>
            </a:pPr>
            <a:endParaRPr lang="en-GB" sz="1200" b="1" kern="100" dirty="0">
              <a:solidFill>
                <a:schemeClr val="tx1"/>
              </a:solidFill>
              <a:ea typeface="Calibri" panose="020F0502020204030204" pitchFamily="34" charset="0"/>
              <a:cs typeface="Times New Roman" panose="02020603050405020304" pitchFamily="18" charset="0"/>
            </a:endParaRPr>
          </a:p>
          <a:p>
            <a:pPr lvl="0"/>
            <a:r>
              <a:rPr lang="en-GB" sz="1600" b="1" kern="100" dirty="0">
                <a:solidFill>
                  <a:schemeClr val="tx1"/>
                </a:solidFill>
                <a:ea typeface="Calibri" panose="020F0502020204030204" pitchFamily="34" charset="0"/>
                <a:cs typeface="Times New Roman" panose="02020603050405020304" pitchFamily="18" charset="0"/>
              </a:rPr>
              <a:t>5.5 Insights and improvements in adult social care</a:t>
            </a:r>
          </a:p>
          <a:p>
            <a:pPr lvl="0"/>
            <a:endParaRPr lang="en-GB" sz="1200" kern="0" dirty="0">
              <a:solidFill>
                <a:schemeClr val="tx1"/>
              </a:solidFill>
              <a:effectLst/>
              <a:ea typeface="Calibri" panose="020F0502020204030204" pitchFamily="34" charset="0"/>
            </a:endParaRPr>
          </a:p>
          <a:p>
            <a:pPr marL="285750" lvl="0" indent="-285750">
              <a:buFont typeface="Arial" panose="020B0604020202020204" pitchFamily="34" charset="0"/>
              <a:buChar char="•"/>
            </a:pPr>
            <a:r>
              <a:rPr lang="en-GB" sz="1200" kern="0" dirty="0">
                <a:solidFill>
                  <a:schemeClr val="tx1"/>
                </a:solidFill>
                <a:effectLst/>
                <a:ea typeface="Calibri" panose="020F0502020204030204" pitchFamily="34" charset="0"/>
              </a:rPr>
              <a:t>The Adult Social Care Improvement Plan was agreed in October 2023 and is now being implemented. This includes improvements to information and advice related to social care, </a:t>
            </a:r>
            <a:r>
              <a:rPr lang="en-GB" sz="1200" kern="0" dirty="0">
                <a:solidFill>
                  <a:schemeClr val="tx1"/>
                </a:solidFill>
                <a:ea typeface="Calibri" panose="020F0502020204030204" pitchFamily="34" charset="0"/>
              </a:rPr>
              <a:t>via website updates, new printed information and developing the ‘front door’ of adult social care.</a:t>
            </a:r>
            <a:endParaRPr lang="en-GB" sz="1200" b="1" kern="100" dirty="0">
              <a:solidFill>
                <a:schemeClr val="tx1"/>
              </a:solidFill>
              <a:ea typeface="Calibri" panose="020F0502020204030204" pitchFamily="34" charset="0"/>
              <a:cs typeface="Times New Roman" panose="02020603050405020304" pitchFamily="18" charset="0"/>
            </a:endParaRPr>
          </a:p>
          <a:p>
            <a:pPr lvl="0">
              <a:lnSpc>
                <a:spcPct val="120000"/>
              </a:lnSpc>
            </a:pPr>
            <a:endParaRPr lang="en-GB" sz="1300" kern="100" dirty="0">
              <a:solidFill>
                <a:schemeClr val="tx2"/>
              </a:solidFill>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F18A2E5F-DC00-FE25-F59A-2C906025D711}"/>
              </a:ext>
            </a:extLst>
          </p:cNvPr>
          <p:cNvSpPr/>
          <p:nvPr/>
        </p:nvSpPr>
        <p:spPr>
          <a:xfrm>
            <a:off x="367179" y="731520"/>
            <a:ext cx="11301790" cy="355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normAutofit/>
          </a:bodyPr>
          <a:lstStyle/>
          <a:p>
            <a:pPr>
              <a:lnSpc>
                <a:spcPct val="120000"/>
              </a:lnSpc>
            </a:pPr>
            <a:r>
              <a:rPr lang="en-GB" sz="1200" kern="100" dirty="0">
                <a:solidFill>
                  <a:schemeClr val="tx1"/>
                </a:solidFill>
                <a:ea typeface="Calibri" panose="020F0502020204030204" pitchFamily="34" charset="0"/>
                <a:cs typeface="Times New Roman" panose="02020603050405020304" pitchFamily="18" charset="0"/>
              </a:rPr>
              <a:t>A range of work has been carried out over the 12 months to lay the foundations of this plan. This includes: </a:t>
            </a:r>
          </a:p>
          <a:p>
            <a:pPr lvl="0">
              <a:lnSpc>
                <a:spcPct val="120000"/>
              </a:lnSpc>
            </a:pPr>
            <a:endParaRPr lang="en-GB" sz="1600" b="1" kern="100" dirty="0">
              <a:solidFill>
                <a:schemeClr val="tx2"/>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5634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54DE4-4761-1B86-4F6C-200BFFD7E0D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80E4262-8939-AA71-8BDC-0B180BC30149}"/>
              </a:ext>
            </a:extLst>
          </p:cNvPr>
          <p:cNvSpPr txBox="1"/>
          <p:nvPr/>
        </p:nvSpPr>
        <p:spPr>
          <a:xfrm>
            <a:off x="618638" y="1543137"/>
            <a:ext cx="98472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Arial"/>
              </a:rPr>
              <a:t>Section 2</a:t>
            </a:r>
          </a:p>
        </p:txBody>
      </p:sp>
      <p:cxnSp>
        <p:nvCxnSpPr>
          <p:cNvPr id="4" name="Straight Connector 3">
            <a:extLst>
              <a:ext uri="{FF2B5EF4-FFF2-40B4-BE49-F238E27FC236}">
                <a16:creationId xmlns:a16="http://schemas.microsoft.com/office/drawing/2014/main" id="{60EF68DA-8649-E2D5-A290-4A14B9F20D31}"/>
              </a:ext>
            </a:extLst>
          </p:cNvPr>
          <p:cNvCxnSpPr/>
          <p:nvPr/>
        </p:nvCxnSpPr>
        <p:spPr>
          <a:xfrm>
            <a:off x="754380" y="2480310"/>
            <a:ext cx="10355580" cy="0"/>
          </a:xfrm>
          <a:prstGeom prst="line">
            <a:avLst/>
          </a:prstGeom>
          <a:ln>
            <a:solidFill>
              <a:srgbClr val="E3031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EEAFBD6-2FC2-22A1-3469-422E8CBD384A}"/>
              </a:ext>
            </a:extLst>
          </p:cNvPr>
          <p:cNvSpPr txBox="1"/>
          <p:nvPr/>
        </p:nvSpPr>
        <p:spPr>
          <a:xfrm>
            <a:off x="618638" y="2782669"/>
            <a:ext cx="98472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chemeClr val="tx2"/>
                </a:solidFill>
                <a:cs typeface="Arial"/>
              </a:rPr>
              <a:t>Prevent, reduce and delay</a:t>
            </a:r>
          </a:p>
        </p:txBody>
      </p:sp>
    </p:spTree>
    <p:extLst>
      <p:ext uri="{BB962C8B-B14F-4D97-AF65-F5344CB8AC3E}">
        <p14:creationId xmlns:p14="http://schemas.microsoft.com/office/powerpoint/2010/main" val="337746787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BD_Powerpoint" id="{B26D31C4-BD06-EF44-9371-1A7E5CF0487C}" vid="{26CC9001-0CC4-DA44-9DCE-75EA397B962E}"/>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Council Document" ma:contentTypeID="0x0101003D111B80989C2F48A98656A918A919A000D92A28D65B667A4FA8DA87AA332C15AD" ma:contentTypeVersion="14" ma:contentTypeDescription="Create a new document." ma:contentTypeScope="" ma:versionID="781e07573736a4af7b0a6cd566768687">
  <xsd:schema xmlns:xsd="http://www.w3.org/2001/XMLSchema" xmlns:xs="http://www.w3.org/2001/XMLSchema" xmlns:p="http://schemas.microsoft.com/office/2006/metadata/properties" xmlns:ns2="b9190ba2-767a-4df1-a064-e760ee4efed6" xmlns:ns3="0101eee4-e614-4792-bb5f-34e273d4ed2a" targetNamespace="http://schemas.microsoft.com/office/2006/metadata/properties" ma:root="true" ma:fieldsID="e7db03e6b238292f2c44c4fd81b0eb88" ns2:_="" ns3:_="">
    <xsd:import namespace="b9190ba2-767a-4df1-a064-e760ee4efed6"/>
    <xsd:import namespace="0101eee4-e614-4792-bb5f-34e273d4ed2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MediaServiceSearchProperties" minOccurs="0"/>
                <xsd:element ref="ns2:SharedWithUsers" minOccurs="0"/>
                <xsd:element ref="ns2:SharedWithDetail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190ba2-767a-4df1-a064-e760ee4efed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f6474604-9e30-45cf-8712-fe35962de89c}" ma:internalName="TaxCatchAll" ma:showField="CatchAllData" ma:web="b9190ba2-767a-4df1-a064-e760ee4efed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101eee4-e614-4792-bb5f-34e273d4ed2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9fa423a-319c-4486-99a4-febc348d8de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b9190ba2-767a-4df1-a064-e760ee4efed6">5FWVHVMSR6F3-833808782-3509</_dlc_DocId>
    <_dlc_DocIdUrl xmlns="b9190ba2-767a-4df1-a064-e760ee4efed6">
      <Url>https://lbbd.sharepoint.com/teams/T2398-EXT-MGMT-OMT/_layouts/15/DocIdRedir.aspx?ID=5FWVHVMSR6F3-833808782-3509</Url>
      <Description>5FWVHVMSR6F3-833808782-3509</Description>
    </_dlc_DocIdUrl>
    <_dlc_DocIdPersistId xmlns="b9190ba2-767a-4df1-a064-e760ee4efed6">false</_dlc_DocIdPersistId>
    <SharedWithUsers xmlns="b9190ba2-767a-4df1-a064-e760ee4efed6">
      <UserInfo>
        <DisplayName>Zainab Jalil</DisplayName>
        <AccountId>26</AccountId>
        <AccountType/>
      </UserInfo>
    </SharedWithUsers>
    <lcf76f155ced4ddcb4097134ff3c332f xmlns="0101eee4-e614-4792-bb5f-34e273d4ed2a">
      <Terms xmlns="http://schemas.microsoft.com/office/infopath/2007/PartnerControls"/>
    </lcf76f155ced4ddcb4097134ff3c332f>
    <TaxCatchAll xmlns="b9190ba2-767a-4df1-a064-e760ee4efed6" xsi:nil="true"/>
  </documentManagement>
</p:properties>
</file>

<file path=customXml/itemProps1.xml><?xml version="1.0" encoding="utf-8"?>
<ds:datastoreItem xmlns:ds="http://schemas.openxmlformats.org/officeDocument/2006/customXml" ds:itemID="{6DD4FDD9-CBA3-4AC8-AD59-77EAECE3F6AE}">
  <ds:schemaRefs>
    <ds:schemaRef ds:uri="http://schemas.microsoft.com/sharepoint/v3/contenttype/forms"/>
  </ds:schemaRefs>
</ds:datastoreItem>
</file>

<file path=customXml/itemProps2.xml><?xml version="1.0" encoding="utf-8"?>
<ds:datastoreItem xmlns:ds="http://schemas.openxmlformats.org/officeDocument/2006/customXml" ds:itemID="{ADEA9906-2D04-4657-99FF-7A92EBACB089}">
  <ds:schemaRefs>
    <ds:schemaRef ds:uri="http://schemas.microsoft.com/sharepoint/events"/>
  </ds:schemaRefs>
</ds:datastoreItem>
</file>

<file path=customXml/itemProps3.xml><?xml version="1.0" encoding="utf-8"?>
<ds:datastoreItem xmlns:ds="http://schemas.openxmlformats.org/officeDocument/2006/customXml" ds:itemID="{0D3A2CCE-07ED-4EC7-B61F-902BE2C7A1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190ba2-767a-4df1-a064-e760ee4efed6"/>
    <ds:schemaRef ds:uri="0101eee4-e614-4792-bb5f-34e273d4ed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4C96992-465D-4247-A67D-172E6455C3D8}">
  <ds:schemaRefs>
    <ds:schemaRef ds:uri="6f247cf5-36db-4625-96bb-fe9ae63417ad"/>
    <ds:schemaRef ds:uri="http://purl.org/dc/elements/1.1/"/>
    <ds:schemaRef ds:uri="http://www.w3.org/XML/1998/namespace"/>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126418d0-15ac-4827-b4cb-5c8143235f7e"/>
    <ds:schemaRef ds:uri="http://schemas.microsoft.com/office/2006/metadata/properties"/>
    <ds:schemaRef ds:uri="b9190ba2-767a-4df1-a064-e760ee4efed6"/>
    <ds:schemaRef ds:uri="0101eee4-e614-4792-bb5f-34e273d4ed2a"/>
  </ds:schemaRefs>
</ds:datastoreItem>
</file>

<file path=docProps/app.xml><?xml version="1.0" encoding="utf-8"?>
<Properties xmlns="http://schemas.openxmlformats.org/officeDocument/2006/extended-properties" xmlns:vt="http://schemas.openxmlformats.org/officeDocument/2006/docPropsVTypes">
  <Template>Custom Design</Template>
  <TotalTime>12333</TotalTime>
  <Words>6328</Words>
  <Application>Microsoft Office PowerPoint</Application>
  <PresentationFormat>Widescreen</PresentationFormat>
  <Paragraphs>356</Paragraphs>
  <Slides>17</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Arial</vt:lpstr>
      <vt:lpstr>Calibri</vt:lpstr>
      <vt:lpstr>Courier New</vt:lpstr>
      <vt:lpstr>Times New Roman</vt:lpstr>
      <vt:lpstr>Wingdings</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Fletcher Ritchie</dc:creator>
  <cp:lastModifiedBy>Joanne Starkie</cp:lastModifiedBy>
  <cp:revision>39</cp:revision>
  <dcterms:created xsi:type="dcterms:W3CDTF">2019-01-21T16:24:01Z</dcterms:created>
  <dcterms:modified xsi:type="dcterms:W3CDTF">2024-05-13T14:35:25Z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0x0101003D111B80989C2F48A98656A918A919A000D92A28D65B667A4FA8DA87AA332C15AD</vt:lpwstr>
  </property>
  <property fmtid="{D5CDD505-2E9C-101B-9397-08002B2CF9AE}" pid="3" name="MediaServiceImageTags">
    <vt:lpwstr/>
  </property>
  <property fmtid="{D5CDD505-2E9C-101B-9397-08002B2CF9AE}" pid="4" name="lcf76f155ced4ddcb4097134ff3c332f">
    <vt:lpwstr/>
  </property>
  <property fmtid="{D5CDD505-2E9C-101B-9397-08002B2CF9AE}" pid="5" name="LGCS">
    <vt:lpwstr/>
  </property>
  <property fmtid="{D5CDD505-2E9C-101B-9397-08002B2CF9AE}" pid="6" name="CType">
    <vt:lpwstr/>
  </property>
  <property fmtid="{D5CDD505-2E9C-101B-9397-08002B2CF9AE}" pid="7" name="Financial_x0020_Year">
    <vt:lpwstr/>
  </property>
  <property fmtid="{D5CDD505-2E9C-101B-9397-08002B2CF9AE}" pid="8" name="a8455ed1fd22475083a09a91de16b8fd">
    <vt:lpwstr/>
  </property>
  <property fmtid="{D5CDD505-2E9C-101B-9397-08002B2CF9AE}" pid="9" name="Financial Year">
    <vt:lpwstr/>
  </property>
  <property fmtid="{D5CDD505-2E9C-101B-9397-08002B2CF9AE}" pid="10" name="SharedWithUsers">
    <vt:lpwstr>83;#Neha Shah</vt:lpwstr>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y fmtid="{D5CDD505-2E9C-101B-9397-08002B2CF9AE}" pid="16" name="xd_Signature">
    <vt:bool>false</vt:bool>
  </property>
  <property fmtid="{D5CDD505-2E9C-101B-9397-08002B2CF9AE}" pid="17" name="_dlc_DocIdItemGuid">
    <vt:lpwstr>10a65247-5863-493e-9214-145122bc2610</vt:lpwstr>
  </property>
</Properties>
</file>